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1"/>
  </p:notesMasterIdLst>
  <p:handoutMasterIdLst>
    <p:handoutMasterId r:id="rId72"/>
  </p:handoutMasterIdLst>
  <p:sldIdLst>
    <p:sldId id="329" r:id="rId2"/>
    <p:sldId id="293" r:id="rId3"/>
    <p:sldId id="343" r:id="rId4"/>
    <p:sldId id="394" r:id="rId5"/>
    <p:sldId id="345" r:id="rId6"/>
    <p:sldId id="295" r:id="rId7"/>
    <p:sldId id="425" r:id="rId8"/>
    <p:sldId id="437" r:id="rId9"/>
    <p:sldId id="396" r:id="rId10"/>
    <p:sldId id="426" r:id="rId11"/>
    <p:sldId id="398" r:id="rId12"/>
    <p:sldId id="421" r:id="rId13"/>
    <p:sldId id="399" r:id="rId14"/>
    <p:sldId id="400" r:id="rId15"/>
    <p:sldId id="401" r:id="rId16"/>
    <p:sldId id="402" r:id="rId17"/>
    <p:sldId id="403" r:id="rId18"/>
    <p:sldId id="404" r:id="rId19"/>
    <p:sldId id="427" r:id="rId20"/>
    <p:sldId id="430" r:id="rId21"/>
    <p:sldId id="428" r:id="rId22"/>
    <p:sldId id="464" r:id="rId23"/>
    <p:sldId id="433" r:id="rId24"/>
    <p:sldId id="432" r:id="rId25"/>
    <p:sldId id="439" r:id="rId26"/>
    <p:sldId id="434" r:id="rId27"/>
    <p:sldId id="435" r:id="rId28"/>
    <p:sldId id="456" r:id="rId29"/>
    <p:sldId id="436" r:id="rId30"/>
    <p:sldId id="440" r:id="rId31"/>
    <p:sldId id="441" r:id="rId32"/>
    <p:sldId id="407" r:id="rId33"/>
    <p:sldId id="422" r:id="rId34"/>
    <p:sldId id="408" r:id="rId35"/>
    <p:sldId id="409" r:id="rId36"/>
    <p:sldId id="410" r:id="rId37"/>
    <p:sldId id="412" r:id="rId38"/>
    <p:sldId id="442" r:id="rId39"/>
    <p:sldId id="443" r:id="rId40"/>
    <p:sldId id="444" r:id="rId41"/>
    <p:sldId id="445" r:id="rId42"/>
    <p:sldId id="411" r:id="rId43"/>
    <p:sldId id="446" r:id="rId44"/>
    <p:sldId id="447" r:id="rId45"/>
    <p:sldId id="413" r:id="rId46"/>
    <p:sldId id="414" r:id="rId47"/>
    <p:sldId id="415" r:id="rId48"/>
    <p:sldId id="416" r:id="rId49"/>
    <p:sldId id="417" r:id="rId50"/>
    <p:sldId id="342" r:id="rId51"/>
    <p:sldId id="448" r:id="rId52"/>
    <p:sldId id="449" r:id="rId53"/>
    <p:sldId id="450" r:id="rId54"/>
    <p:sldId id="451" r:id="rId55"/>
    <p:sldId id="452" r:id="rId56"/>
    <p:sldId id="461" r:id="rId57"/>
    <p:sldId id="344" r:id="rId58"/>
    <p:sldId id="453" r:id="rId59"/>
    <p:sldId id="454" r:id="rId60"/>
    <p:sldId id="455" r:id="rId61"/>
    <p:sldId id="458" r:id="rId62"/>
    <p:sldId id="462" r:id="rId63"/>
    <p:sldId id="463" r:id="rId64"/>
    <p:sldId id="457" r:id="rId65"/>
    <p:sldId id="460" r:id="rId66"/>
    <p:sldId id="418" r:id="rId67"/>
    <p:sldId id="420" r:id="rId68"/>
    <p:sldId id="419" r:id="rId69"/>
    <p:sldId id="423" r:id="rId70"/>
  </p:sldIdLst>
  <p:sldSz cx="12192000" cy="6858000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213" autoAdjust="0"/>
    <p:restoredTop sz="90671" autoAdjust="0"/>
  </p:normalViewPr>
  <p:slideViewPr>
    <p:cSldViewPr snapToGrid="0">
      <p:cViewPr varScale="1">
        <p:scale>
          <a:sx n="118" d="100"/>
          <a:sy n="118" d="100"/>
        </p:scale>
        <p:origin x="102" y="13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7"/>
          </a:xfrm>
          <a:prstGeom prst="rect">
            <a:avLst/>
          </a:prstGeom>
        </p:spPr>
        <p:txBody>
          <a:bodyPr vert="horz" lIns="96651" tIns="48325" rIns="96651" bIns="48325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1727"/>
          </a:xfrm>
          <a:prstGeom prst="rect">
            <a:avLst/>
          </a:prstGeom>
        </p:spPr>
        <p:txBody>
          <a:bodyPr vert="horz" lIns="96651" tIns="48325" rIns="96651" bIns="48325" rtlCol="0"/>
          <a:lstStyle>
            <a:lvl1pPr algn="r">
              <a:defRPr sz="1200"/>
            </a:lvl1pPr>
          </a:lstStyle>
          <a:p>
            <a:fld id="{0205BF5B-D82A-994A-99F5-1B7AD0451B06}" type="datetimeFigureOut">
              <a:rPr lang="en-US" smtClean="0"/>
              <a:t>3/30/2020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1726"/>
          </a:xfrm>
          <a:prstGeom prst="rect">
            <a:avLst/>
          </a:prstGeom>
        </p:spPr>
        <p:txBody>
          <a:bodyPr vert="horz" lIns="96651" tIns="48325" rIns="96651" bIns="48325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</p:spPr>
        <p:txBody>
          <a:bodyPr vert="horz" lIns="96651" tIns="48325" rIns="96651" bIns="48325" rtlCol="0" anchor="b"/>
          <a:lstStyle>
            <a:lvl1pPr algn="r">
              <a:defRPr sz="1200"/>
            </a:lvl1pPr>
          </a:lstStyle>
          <a:p>
            <a:fld id="{2E1B282F-56FE-AA46-A4DA-A98E821DD9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8329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7"/>
          </a:xfrm>
          <a:prstGeom prst="rect">
            <a:avLst/>
          </a:prstGeom>
        </p:spPr>
        <p:txBody>
          <a:bodyPr vert="horz" lIns="96651" tIns="48325" rIns="96651" bIns="48325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1727"/>
          </a:xfrm>
          <a:prstGeom prst="rect">
            <a:avLst/>
          </a:prstGeom>
        </p:spPr>
        <p:txBody>
          <a:bodyPr vert="horz" lIns="96651" tIns="48325" rIns="96651" bIns="48325" rtlCol="0"/>
          <a:lstStyle>
            <a:lvl1pPr algn="r">
              <a:defRPr sz="1200"/>
            </a:lvl1pPr>
          </a:lstStyle>
          <a:p>
            <a:fld id="{8B2D99DD-B947-4412-96CF-257DE40EF81B}" type="datetimeFigureOut">
              <a:rPr lang="en-US" smtClean="0"/>
              <a:t>3/30/2020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51" tIns="48325" rIns="96651" bIns="48325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1" y="4620578"/>
            <a:ext cx="5852160" cy="3780472"/>
          </a:xfrm>
          <a:prstGeom prst="rect">
            <a:avLst/>
          </a:prstGeom>
        </p:spPr>
        <p:txBody>
          <a:bodyPr vert="horz" lIns="96651" tIns="48325" rIns="96651" bIns="48325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1726"/>
          </a:xfrm>
          <a:prstGeom prst="rect">
            <a:avLst/>
          </a:prstGeom>
        </p:spPr>
        <p:txBody>
          <a:bodyPr vert="horz" lIns="96651" tIns="48325" rIns="96651" bIns="48325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</p:spPr>
        <p:txBody>
          <a:bodyPr vert="horz" lIns="96651" tIns="48325" rIns="96651" bIns="48325" rtlCol="0" anchor="b"/>
          <a:lstStyle>
            <a:lvl1pPr algn="r">
              <a:defRPr sz="1200"/>
            </a:lvl1pPr>
          </a:lstStyle>
          <a:p>
            <a:fld id="{E1C8CD41-0683-4027-9B0C-EAEB536C1E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3673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C8CD41-0683-4027-9B0C-EAEB536C1E0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7567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C8CD41-0683-4027-9B0C-EAEB536C1E0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259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C8CD41-0683-4027-9B0C-EAEB536C1E0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2120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C8CD41-0683-4027-9B0C-EAEB536C1E0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8421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C8CD41-0683-4027-9B0C-EAEB536C1E0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4316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C8CD41-0683-4027-9B0C-EAEB536C1E05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5131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C8CD41-0683-4027-9B0C-EAEB536C1E05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3940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C8CD41-0683-4027-9B0C-EAEB536C1E05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804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C8CD41-0683-4027-9B0C-EAEB536C1E05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1659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C8CD41-0683-4027-9B0C-EAEB536C1E05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96847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C8CD41-0683-4027-9B0C-EAEB536C1E05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1074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C8CD41-0683-4027-9B0C-EAEB536C1E0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829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C8CD41-0683-4027-9B0C-EAEB536C1E0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7695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C8CD41-0683-4027-9B0C-EAEB536C1E0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7928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C8CD41-0683-4027-9B0C-EAEB536C1E0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1300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C8CD41-0683-4027-9B0C-EAEB536C1E0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2148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C8CD41-0683-4027-9B0C-EAEB536C1E0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9358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C8CD41-0683-4027-9B0C-EAEB536C1E0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9644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C8CD41-0683-4027-9B0C-EAEB536C1E0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5792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33E3F-EF61-407B-9DB1-51F59B952014}" type="datetimeFigureOut">
              <a:rPr lang="en-US" smtClean="0"/>
              <a:t>3/30/2020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6B486-7325-4EC6-BA25-B5378175C4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322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33E3F-EF61-407B-9DB1-51F59B952014}" type="datetimeFigureOut">
              <a:rPr lang="en-US" smtClean="0"/>
              <a:t>3/30/2020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6B486-7325-4EC6-BA25-B5378175C4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7815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33E3F-EF61-407B-9DB1-51F59B952014}" type="datetimeFigureOut">
              <a:rPr lang="en-US" smtClean="0"/>
              <a:t>3/30/2020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6B486-7325-4EC6-BA25-B5378175C4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4104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, Content, and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701245" y="568029"/>
            <a:ext cx="10972800" cy="392415"/>
          </a:xfrm>
          <a:prstGeom prst="rect">
            <a:avLst/>
          </a:prstGeom>
          <a:noFill/>
          <a:effectLst/>
        </p:spPr>
        <p:txBody>
          <a:bodyPr wrap="square" lIns="0" tIns="0" rIns="0" bIns="0" anchor="ctr" anchorCtr="0">
            <a:spAutoFit/>
          </a:bodyPr>
          <a:lstStyle>
            <a:lvl1pPr marL="0" indent="0" algn="l" defTabSz="454007">
              <a:lnSpc>
                <a:spcPct val="85000"/>
              </a:lnSpc>
              <a:spcAft>
                <a:spcPts val="0"/>
              </a:spcAft>
              <a:tabLst/>
              <a:defRPr sz="3000" b="1" baseline="0">
                <a:solidFill>
                  <a:schemeClr val="tx1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701245" y="1920876"/>
            <a:ext cx="10972800" cy="664284"/>
          </a:xfrm>
          <a:prstGeom prst="rect">
            <a:avLst/>
          </a:prstGeom>
        </p:spPr>
        <p:txBody>
          <a:bodyPr lIns="0" tIns="0" bIns="0">
            <a:spAutoFit/>
          </a:bodyPr>
          <a:lstStyle>
            <a:lvl1pPr marL="342886" indent="-342886">
              <a:lnSpc>
                <a:spcPct val="90000"/>
              </a:lnSpc>
              <a:spcBef>
                <a:spcPts val="1500"/>
              </a:spcBef>
              <a:buClr>
                <a:schemeClr val="accent1"/>
              </a:buClr>
              <a:buSzPct val="75000"/>
              <a:buFont typeface="Wingdings 2" pitchFamily="18" charset="2"/>
              <a:buChar char="Ã"/>
              <a:defRPr sz="2333"/>
            </a:lvl1pPr>
            <a:lvl2pPr>
              <a:lnSpc>
                <a:spcPct val="90000"/>
              </a:lnSpc>
              <a:spcBef>
                <a:spcPts val="500"/>
              </a:spcBef>
              <a:defRPr sz="2000"/>
            </a:lvl2pPr>
            <a:lvl3pPr>
              <a:defRPr sz="2333"/>
            </a:lvl3pPr>
            <a:lvl4pPr>
              <a:defRPr sz="2333"/>
            </a:lvl4pPr>
            <a:lvl5pPr>
              <a:defRPr sz="233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701245" y="1443496"/>
            <a:ext cx="10972800" cy="366254"/>
          </a:xfrm>
        </p:spPr>
        <p:txBody>
          <a:bodyPr tIns="0" bIns="0" anchor="b" anchorCtr="0">
            <a:spAutoFit/>
          </a:bodyPr>
          <a:lstStyle>
            <a:lvl1pPr marL="0" indent="0">
              <a:lnSpc>
                <a:spcPct val="85000"/>
              </a:lnSpc>
              <a:spcBef>
                <a:spcPts val="1000"/>
              </a:spcBef>
              <a:buNone/>
              <a:defRPr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60735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33E3F-EF61-407B-9DB1-51F59B952014}" type="datetimeFigureOut">
              <a:rPr lang="en-US" smtClean="0"/>
              <a:t>3/30/2020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6B486-7325-4EC6-BA25-B5378175C4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6041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33E3F-EF61-407B-9DB1-51F59B952014}" type="datetimeFigureOut">
              <a:rPr lang="en-US" smtClean="0"/>
              <a:t>3/30/2020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6B486-7325-4EC6-BA25-B5378175C4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8392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33E3F-EF61-407B-9DB1-51F59B952014}" type="datetimeFigureOut">
              <a:rPr lang="en-US" smtClean="0"/>
              <a:t>3/30/2020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6B486-7325-4EC6-BA25-B5378175C4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4613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33E3F-EF61-407B-9DB1-51F59B952014}" type="datetimeFigureOut">
              <a:rPr lang="en-US" smtClean="0"/>
              <a:t>3/30/2020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6B486-7325-4EC6-BA25-B5378175C4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2021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33E3F-EF61-407B-9DB1-51F59B952014}" type="datetimeFigureOut">
              <a:rPr lang="en-US" smtClean="0"/>
              <a:t>3/30/2020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6B486-7325-4EC6-BA25-B5378175C4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100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33E3F-EF61-407B-9DB1-51F59B952014}" type="datetimeFigureOut">
              <a:rPr lang="en-US" smtClean="0"/>
              <a:t>3/30/2020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6B486-7325-4EC6-BA25-B5378175C4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6361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33E3F-EF61-407B-9DB1-51F59B952014}" type="datetimeFigureOut">
              <a:rPr lang="en-US" smtClean="0"/>
              <a:t>3/30/2020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6B486-7325-4EC6-BA25-B5378175C4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2038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33E3F-EF61-407B-9DB1-51F59B952014}" type="datetimeFigureOut">
              <a:rPr lang="en-US" smtClean="0"/>
              <a:t>3/30/2020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6B486-7325-4EC6-BA25-B5378175C4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4707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033E3F-EF61-407B-9DB1-51F59B952014}" type="datetimeFigureOut">
              <a:rPr lang="en-US" smtClean="0"/>
              <a:t>3/30/2020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F6B486-7325-4EC6-BA25-B5378175C4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868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linkedin.com/in/ncc-1701-d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en.wikipedia.org/wiki/Binary_entropy_function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www.saedsayad.com/decision_tree.htm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aggle.com/c/GiveMeSomeCredit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aggle.com/c/GiveMeSomeCredit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stats.stackexchange.com/questions/93569/why-is-logistic-regression-a-linear-classifier" TargetMode="External"/><Relationship Id="rId4" Type="http://schemas.openxmlformats.org/officeDocument/2006/relationships/hyperlink" Target="https://en.wikipedia.org/wiki/Linear_classifier#Definition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IST718</a:t>
            </a:r>
            <a:br>
              <a:rPr lang="en-US" dirty="0"/>
            </a:br>
            <a:r>
              <a:rPr lang="en-US" dirty="0"/>
              <a:t>Credit Score Prediction with Random Forests</a:t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sz="3600" dirty="0"/>
              <a:t>Willard Williamson</a:t>
            </a:r>
          </a:p>
          <a:p>
            <a:r>
              <a:rPr lang="en-US" sz="3600" dirty="0"/>
              <a:t>Adjunct Professor</a:t>
            </a:r>
          </a:p>
          <a:p>
            <a:r>
              <a:rPr lang="en-US" sz="3600" dirty="0" err="1"/>
              <a:t>iSchool</a:t>
            </a:r>
            <a:r>
              <a:rPr lang="en-US" sz="3600" dirty="0"/>
              <a:t>, Syracuse University</a:t>
            </a:r>
          </a:p>
          <a:p>
            <a:r>
              <a:rPr lang="en-US" sz="3600" dirty="0">
                <a:hlinkClick r:id="rId2"/>
              </a:rPr>
              <a:t>linkedin.com/in/ncc-1701-d</a:t>
            </a:r>
            <a:endParaRPr lang="en-US" sz="3600" dirty="0"/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4933401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XOR problem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b="5517"/>
          <a:stretch/>
        </p:blipFill>
        <p:spPr>
          <a:xfrm>
            <a:off x="5514731" y="3028978"/>
            <a:ext cx="5664200" cy="3779786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B9DB6CB4-94FF-4F45-B0B7-B6E5D92ADE7D}"/>
              </a:ext>
            </a:extLst>
          </p:cNvPr>
          <p:cNvSpPr/>
          <p:nvPr/>
        </p:nvSpPr>
        <p:spPr>
          <a:xfrm rot="3362721">
            <a:off x="8291272" y="2471228"/>
            <a:ext cx="618491" cy="457403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696300D0-7576-4553-966F-CB2BFCBA09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4022"/>
            <a:ext cx="10515600" cy="1614956"/>
          </a:xfrm>
        </p:spPr>
        <p:txBody>
          <a:bodyPr>
            <a:normAutofit/>
          </a:bodyPr>
          <a:lstStyle/>
          <a:p>
            <a:r>
              <a:rPr lang="en-US" dirty="0"/>
              <a:t>Two features, two classes, and 4 data points</a:t>
            </a:r>
          </a:p>
          <a:p>
            <a:r>
              <a:rPr lang="en-US" dirty="0"/>
              <a:t>Can we use logistic regression to fit the exclusive-or function?</a:t>
            </a:r>
          </a:p>
          <a:p>
            <a:r>
              <a:rPr lang="en-US" dirty="0"/>
              <a:t>Will it help if we add a 3</a:t>
            </a:r>
            <a:r>
              <a:rPr lang="en-US" baseline="30000" dirty="0"/>
              <a:t>rd</a:t>
            </a:r>
            <a:r>
              <a:rPr lang="en-US" dirty="0"/>
              <a:t> dimension going into the page?</a:t>
            </a:r>
          </a:p>
        </p:txBody>
      </p:sp>
      <p:graphicFrame>
        <p:nvGraphicFramePr>
          <p:cNvPr id="12" name="Table 12">
            <a:extLst>
              <a:ext uri="{FF2B5EF4-FFF2-40B4-BE49-F238E27FC236}">
                <a16:creationId xmlns:a16="http://schemas.microsoft.com/office/drawing/2014/main" id="{8EAE90A7-AEEE-412F-98B1-9BD41B6242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1364434"/>
              </p:ext>
            </p:extLst>
          </p:nvPr>
        </p:nvGraphicFramePr>
        <p:xfrm>
          <a:off x="472519" y="3729516"/>
          <a:ext cx="4679230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2073">
                  <a:extLst>
                    <a:ext uri="{9D8B030D-6E8A-4147-A177-3AD203B41FA5}">
                      <a16:colId xmlns:a16="http://schemas.microsoft.com/office/drawing/2014/main" val="2290149991"/>
                    </a:ext>
                  </a:extLst>
                </a:gridCol>
                <a:gridCol w="1270457">
                  <a:extLst>
                    <a:ext uri="{9D8B030D-6E8A-4147-A177-3AD203B41FA5}">
                      <a16:colId xmlns:a16="http://schemas.microsoft.com/office/drawing/2014/main" val="933647663"/>
                    </a:ext>
                  </a:extLst>
                </a:gridCol>
                <a:gridCol w="1270457">
                  <a:extLst>
                    <a:ext uri="{9D8B030D-6E8A-4147-A177-3AD203B41FA5}">
                      <a16:colId xmlns:a16="http://schemas.microsoft.com/office/drawing/2014/main" val="2250941445"/>
                    </a:ext>
                  </a:extLst>
                </a:gridCol>
                <a:gridCol w="1126243">
                  <a:extLst>
                    <a:ext uri="{9D8B030D-6E8A-4147-A177-3AD203B41FA5}">
                      <a16:colId xmlns:a16="http://schemas.microsoft.com/office/drawing/2014/main" val="528849765"/>
                    </a:ext>
                  </a:extLst>
                </a:gridCol>
              </a:tblGrid>
              <a:tr h="370840">
                <a:tc gridSpan="4">
                  <a:txBody>
                    <a:bodyPr/>
                    <a:lstStyle/>
                    <a:p>
                      <a:pPr algn="ctr"/>
                      <a:r>
                        <a:rPr lang="en-US" dirty="0"/>
                        <a:t>XOR Truth Table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30084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X1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X1 * X2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X1 XOR X2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82985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78725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9856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99386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26652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661438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r="1155"/>
          <a:stretch/>
        </p:blipFill>
        <p:spPr>
          <a:xfrm>
            <a:off x="4639056" y="10"/>
            <a:ext cx="7552944" cy="6857990"/>
          </a:xfrm>
          <a:prstGeom prst="rect">
            <a:avLst/>
          </a:prstGeom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8929" y="629266"/>
            <a:ext cx="3651467" cy="1676603"/>
          </a:xfrm>
        </p:spPr>
        <p:txBody>
          <a:bodyPr>
            <a:normAutofit/>
          </a:bodyPr>
          <a:lstStyle/>
          <a:p>
            <a:r>
              <a:rPr lang="en-US" dirty="0"/>
              <a:t>Decision trees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648930" y="2007908"/>
            <a:ext cx="4347275" cy="4317477"/>
          </a:xfrm>
        </p:spPr>
        <p:txBody>
          <a:bodyPr>
            <a:normAutofit/>
          </a:bodyPr>
          <a:lstStyle/>
          <a:p>
            <a:r>
              <a:rPr lang="en-US" dirty="0"/>
              <a:t>Decision tree recursively partitions the feature space. </a:t>
            </a:r>
          </a:p>
          <a:p>
            <a:r>
              <a:rPr lang="en-US" dirty="0"/>
              <a:t>The decisions are typically simple. </a:t>
            </a:r>
          </a:p>
          <a:p>
            <a:r>
              <a:rPr lang="en-US" dirty="0"/>
              <a:t>Because of the recursive partitioning, the decision can be represented as a tree.</a:t>
            </a:r>
          </a:p>
        </p:txBody>
      </p:sp>
    </p:spTree>
    <p:extLst>
      <p:ext uri="{BB962C8B-B14F-4D97-AF65-F5344CB8AC3E}">
        <p14:creationId xmlns:p14="http://schemas.microsoft.com/office/powerpoint/2010/main" val="33911532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Decision trees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5274364" y="1825625"/>
            <a:ext cx="6079435" cy="4351338"/>
          </a:xfrm>
        </p:spPr>
        <p:txBody>
          <a:bodyPr/>
          <a:lstStyle/>
          <a:p>
            <a:r>
              <a:rPr lang="en-US" dirty="0"/>
              <a:t>Propose a decision tree to fit this dataset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7405" y="2187734"/>
            <a:ext cx="2245360" cy="3627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3353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Decision trees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4936" y="2597944"/>
            <a:ext cx="3022600" cy="28067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7405" y="2187734"/>
            <a:ext cx="2245360" cy="3627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3836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Decision trees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24928"/>
          </a:xfrm>
        </p:spPr>
        <p:txBody>
          <a:bodyPr/>
          <a:lstStyle/>
          <a:p>
            <a:r>
              <a:rPr lang="en-US" dirty="0"/>
              <a:t>Recursively partition the space into </a:t>
            </a:r>
            <a:r>
              <a:rPr lang="en-US" i="1" dirty="0"/>
              <a:t>M</a:t>
            </a:r>
            <a:r>
              <a:rPr lang="en-US" dirty="0"/>
              <a:t> regions</a:t>
            </a:r>
            <a:endParaRPr lang="en-US" i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918" y="2808960"/>
            <a:ext cx="2716750" cy="252269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b="5517"/>
          <a:stretch/>
        </p:blipFill>
        <p:spPr>
          <a:xfrm>
            <a:off x="2982668" y="2597944"/>
            <a:ext cx="4783551" cy="319211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275967" y="3592790"/>
            <a:ext cx="646331" cy="70788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4000" b="1" dirty="0"/>
              <a:t>R</a:t>
            </a:r>
            <a:r>
              <a:rPr lang="en-US" sz="4000" b="1" baseline="-25000" dirty="0"/>
              <a:t>1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763562" y="2342476"/>
            <a:ext cx="646331" cy="70788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4000" b="1" dirty="0"/>
              <a:t>R</a:t>
            </a:r>
            <a:r>
              <a:rPr lang="en-US" sz="4000" b="1" baseline="-25000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557244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Decision trees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24928"/>
          </a:xfrm>
        </p:spPr>
        <p:txBody>
          <a:bodyPr/>
          <a:lstStyle/>
          <a:p>
            <a:r>
              <a:rPr lang="en-US" dirty="0"/>
              <a:t>Recursively partition the space into </a:t>
            </a:r>
            <a:r>
              <a:rPr lang="en-US" i="1" dirty="0"/>
              <a:t>M</a:t>
            </a:r>
            <a:r>
              <a:rPr lang="en-US" dirty="0"/>
              <a:t> regions</a:t>
            </a:r>
            <a:endParaRPr lang="en-US" i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918" y="2808960"/>
            <a:ext cx="2716750" cy="252269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b="5517"/>
          <a:stretch/>
        </p:blipFill>
        <p:spPr>
          <a:xfrm>
            <a:off x="2982668" y="2597944"/>
            <a:ext cx="4783551" cy="319211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009875" y="3592790"/>
            <a:ext cx="646331" cy="70788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4000" b="1" dirty="0"/>
              <a:t>R</a:t>
            </a:r>
            <a:r>
              <a:rPr lang="en-US" sz="4000" b="1" baseline="-25000" dirty="0"/>
              <a:t>2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763562" y="2342476"/>
            <a:ext cx="646331" cy="70788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4000" b="1" dirty="0"/>
              <a:t>R</a:t>
            </a:r>
            <a:r>
              <a:rPr lang="en-US" sz="4000" b="1" baseline="-25000" dirty="0"/>
              <a:t>1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471721" y="3592790"/>
            <a:ext cx="646331" cy="70788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4000" b="1" dirty="0"/>
              <a:t>R</a:t>
            </a:r>
            <a:r>
              <a:rPr lang="en-US" sz="4000" b="1" baseline="-25000" dirty="0"/>
              <a:t>3</a:t>
            </a:r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5584874" y="2696419"/>
            <a:ext cx="28135" cy="2635237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575929" y="3637244"/>
            <a:ext cx="646331" cy="70788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4000" b="1" dirty="0"/>
              <a:t>R</a:t>
            </a:r>
            <a:r>
              <a:rPr lang="en-US" sz="4000" b="1" baseline="-25000" dirty="0"/>
              <a:t>2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707469" y="3637244"/>
            <a:ext cx="646331" cy="70788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4000" b="1" dirty="0"/>
              <a:t>R</a:t>
            </a:r>
            <a:r>
              <a:rPr lang="en-US" sz="4000" b="1" baseline="-25000" dirty="0"/>
              <a:t>3</a:t>
            </a:r>
          </a:p>
        </p:txBody>
      </p:sp>
      <p:cxnSp>
        <p:nvCxnSpPr>
          <p:cNvPr id="9" name="Straight Arrow Connector 8"/>
          <p:cNvCxnSpPr>
            <a:stCxn id="15" idx="1"/>
            <a:endCxn id="11" idx="0"/>
          </p:cNvCxnSpPr>
          <p:nvPr/>
        </p:nvCxnSpPr>
        <p:spPr>
          <a:xfrm flipH="1">
            <a:off x="8899095" y="2696419"/>
            <a:ext cx="864467" cy="940825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5" idx="3"/>
            <a:endCxn id="13" idx="0"/>
          </p:cNvCxnSpPr>
          <p:nvPr/>
        </p:nvCxnSpPr>
        <p:spPr>
          <a:xfrm>
            <a:off x="10409893" y="2696419"/>
            <a:ext cx="620742" cy="940825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47338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Decision trees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24928"/>
          </a:xfrm>
        </p:spPr>
        <p:txBody>
          <a:bodyPr/>
          <a:lstStyle/>
          <a:p>
            <a:r>
              <a:rPr lang="en-US" dirty="0"/>
              <a:t>Recursively partition the space into </a:t>
            </a:r>
            <a:r>
              <a:rPr lang="en-US" i="1" dirty="0"/>
              <a:t>M</a:t>
            </a:r>
            <a:r>
              <a:rPr lang="en-US" dirty="0"/>
              <a:t> regions</a:t>
            </a:r>
            <a:endParaRPr lang="en-US" i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918" y="2808960"/>
            <a:ext cx="2716750" cy="252269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b="5517"/>
          <a:stretch/>
        </p:blipFill>
        <p:spPr>
          <a:xfrm>
            <a:off x="2982668" y="2597944"/>
            <a:ext cx="4783551" cy="3192119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9763562" y="2342476"/>
            <a:ext cx="646331" cy="70788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4000" b="1" dirty="0"/>
              <a:t>R</a:t>
            </a:r>
            <a:r>
              <a:rPr lang="en-US" sz="4000" b="1" baseline="-25000" dirty="0"/>
              <a:t>1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471721" y="3592790"/>
            <a:ext cx="646331" cy="70788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4000" b="1" dirty="0"/>
              <a:t>R</a:t>
            </a:r>
            <a:r>
              <a:rPr lang="en-US" sz="4000" b="1" baseline="-25000" dirty="0"/>
              <a:t>3</a:t>
            </a:r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5584874" y="2696419"/>
            <a:ext cx="28135" cy="2635237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575929" y="3637244"/>
            <a:ext cx="646331" cy="70788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4000" b="1" dirty="0"/>
              <a:t>R</a:t>
            </a:r>
            <a:r>
              <a:rPr lang="en-US" sz="4000" b="1" baseline="-25000" dirty="0"/>
              <a:t>2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707469" y="3637244"/>
            <a:ext cx="646331" cy="70788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4000" b="1" dirty="0"/>
              <a:t>R</a:t>
            </a:r>
            <a:r>
              <a:rPr lang="en-US" sz="4000" b="1" baseline="-25000" dirty="0"/>
              <a:t>3</a:t>
            </a:r>
          </a:p>
        </p:txBody>
      </p:sp>
      <p:cxnSp>
        <p:nvCxnSpPr>
          <p:cNvPr id="9" name="Straight Arrow Connector 8"/>
          <p:cNvCxnSpPr>
            <a:stCxn id="15" idx="1"/>
            <a:endCxn id="11" idx="0"/>
          </p:cNvCxnSpPr>
          <p:nvPr/>
        </p:nvCxnSpPr>
        <p:spPr>
          <a:xfrm flipH="1">
            <a:off x="8899095" y="2696419"/>
            <a:ext cx="864467" cy="940825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5" idx="3"/>
            <a:endCxn id="13" idx="0"/>
          </p:cNvCxnSpPr>
          <p:nvPr/>
        </p:nvCxnSpPr>
        <p:spPr>
          <a:xfrm>
            <a:off x="10409893" y="2696419"/>
            <a:ext cx="620742" cy="940825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474378" y="2814488"/>
            <a:ext cx="646331" cy="70788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4000" b="1" dirty="0"/>
              <a:t>R</a:t>
            </a:r>
            <a:r>
              <a:rPr lang="en-US" sz="4000" b="1" baseline="-25000" dirty="0"/>
              <a:t>4</a:t>
            </a:r>
          </a:p>
        </p:txBody>
      </p:sp>
      <p:cxnSp>
        <p:nvCxnSpPr>
          <p:cNvPr id="18" name="Straight Connector 17"/>
          <p:cNvCxnSpPr/>
          <p:nvPr/>
        </p:nvCxnSpPr>
        <p:spPr>
          <a:xfrm flipH="1">
            <a:off x="3711206" y="4014037"/>
            <a:ext cx="1873668" cy="1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4474378" y="4194003"/>
            <a:ext cx="646331" cy="70788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4000" b="1" dirty="0"/>
              <a:t>R</a:t>
            </a:r>
            <a:r>
              <a:rPr lang="en-US" sz="4000" b="1" baseline="-25000" dirty="0"/>
              <a:t>5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999154" y="4843831"/>
            <a:ext cx="646331" cy="70788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4000" b="1" dirty="0"/>
              <a:t>R</a:t>
            </a:r>
            <a:r>
              <a:rPr lang="en-US" sz="4000" b="1" baseline="-25000" dirty="0"/>
              <a:t>4</a:t>
            </a:r>
          </a:p>
        </p:txBody>
      </p:sp>
      <p:cxnSp>
        <p:nvCxnSpPr>
          <p:cNvPr id="22" name="Straight Arrow Connector 21"/>
          <p:cNvCxnSpPr>
            <a:stCxn id="11" idx="1"/>
            <a:endCxn id="21" idx="0"/>
          </p:cNvCxnSpPr>
          <p:nvPr/>
        </p:nvCxnSpPr>
        <p:spPr>
          <a:xfrm flipH="1">
            <a:off x="8322320" y="3991187"/>
            <a:ext cx="253609" cy="852644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9117231" y="4843831"/>
            <a:ext cx="646331" cy="70788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4000" b="1" dirty="0"/>
              <a:t>R</a:t>
            </a:r>
            <a:r>
              <a:rPr lang="en-US" sz="4000" b="1" baseline="-25000" dirty="0"/>
              <a:t>5</a:t>
            </a:r>
          </a:p>
        </p:txBody>
      </p:sp>
      <p:cxnSp>
        <p:nvCxnSpPr>
          <p:cNvPr id="27" name="Straight Arrow Connector 26"/>
          <p:cNvCxnSpPr>
            <a:stCxn id="11" idx="3"/>
            <a:endCxn id="26" idx="0"/>
          </p:cNvCxnSpPr>
          <p:nvPr/>
        </p:nvCxnSpPr>
        <p:spPr>
          <a:xfrm>
            <a:off x="9222260" y="3991187"/>
            <a:ext cx="218137" cy="852644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90113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Decision trees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24928"/>
          </a:xfrm>
        </p:spPr>
        <p:txBody>
          <a:bodyPr/>
          <a:lstStyle/>
          <a:p>
            <a:r>
              <a:rPr lang="en-US" dirty="0"/>
              <a:t>Recursively partition the space into </a:t>
            </a:r>
            <a:r>
              <a:rPr lang="en-US" i="1" dirty="0"/>
              <a:t>M</a:t>
            </a:r>
            <a:r>
              <a:rPr lang="en-US" dirty="0"/>
              <a:t> regions</a:t>
            </a:r>
            <a:endParaRPr lang="en-US" i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918" y="2808960"/>
            <a:ext cx="2716750" cy="252269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b="5517"/>
          <a:stretch/>
        </p:blipFill>
        <p:spPr>
          <a:xfrm>
            <a:off x="2982668" y="2597944"/>
            <a:ext cx="4783551" cy="3192119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9763562" y="2342476"/>
            <a:ext cx="646331" cy="70788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4000" b="1" dirty="0"/>
              <a:t>R</a:t>
            </a:r>
            <a:r>
              <a:rPr lang="en-US" sz="4000" b="1" baseline="-25000" dirty="0"/>
              <a:t>1</a:t>
            </a:r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5584874" y="2696419"/>
            <a:ext cx="28135" cy="2635237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575929" y="3637244"/>
            <a:ext cx="646331" cy="70788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4000" b="1" dirty="0"/>
              <a:t>R</a:t>
            </a:r>
            <a:r>
              <a:rPr lang="en-US" sz="4000" b="1" baseline="-25000" dirty="0"/>
              <a:t>2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707469" y="3637244"/>
            <a:ext cx="646331" cy="70788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4000" b="1" dirty="0"/>
              <a:t>R</a:t>
            </a:r>
            <a:r>
              <a:rPr lang="en-US" sz="4000" b="1" baseline="-25000" dirty="0"/>
              <a:t>3</a:t>
            </a:r>
          </a:p>
        </p:txBody>
      </p:sp>
      <p:cxnSp>
        <p:nvCxnSpPr>
          <p:cNvPr id="9" name="Straight Arrow Connector 8"/>
          <p:cNvCxnSpPr>
            <a:stCxn id="15" idx="1"/>
            <a:endCxn id="11" idx="0"/>
          </p:cNvCxnSpPr>
          <p:nvPr/>
        </p:nvCxnSpPr>
        <p:spPr>
          <a:xfrm flipH="1">
            <a:off x="8899095" y="2696419"/>
            <a:ext cx="864467" cy="940825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5" idx="3"/>
            <a:endCxn id="13" idx="0"/>
          </p:cNvCxnSpPr>
          <p:nvPr/>
        </p:nvCxnSpPr>
        <p:spPr>
          <a:xfrm>
            <a:off x="10409893" y="2696419"/>
            <a:ext cx="620742" cy="940825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474378" y="2814488"/>
            <a:ext cx="646331" cy="70788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4000" b="1" dirty="0"/>
              <a:t>R</a:t>
            </a:r>
            <a:r>
              <a:rPr lang="en-US" sz="4000" b="1" baseline="-25000" dirty="0"/>
              <a:t>4</a:t>
            </a:r>
          </a:p>
        </p:txBody>
      </p:sp>
      <p:cxnSp>
        <p:nvCxnSpPr>
          <p:cNvPr id="18" name="Straight Connector 17"/>
          <p:cNvCxnSpPr/>
          <p:nvPr/>
        </p:nvCxnSpPr>
        <p:spPr>
          <a:xfrm flipH="1">
            <a:off x="3711206" y="4014037"/>
            <a:ext cx="1873668" cy="1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4474378" y="4194003"/>
            <a:ext cx="646331" cy="70788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4000" b="1" dirty="0"/>
              <a:t>R</a:t>
            </a:r>
            <a:r>
              <a:rPr lang="en-US" sz="4000" b="1" baseline="-25000" dirty="0"/>
              <a:t>5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999154" y="4843831"/>
            <a:ext cx="646331" cy="70788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4000" b="1" dirty="0"/>
              <a:t>R</a:t>
            </a:r>
            <a:r>
              <a:rPr lang="en-US" sz="4000" b="1" baseline="-25000" dirty="0"/>
              <a:t>4</a:t>
            </a:r>
          </a:p>
        </p:txBody>
      </p:sp>
      <p:cxnSp>
        <p:nvCxnSpPr>
          <p:cNvPr id="22" name="Straight Arrow Connector 21"/>
          <p:cNvCxnSpPr>
            <a:stCxn id="11" idx="1"/>
            <a:endCxn id="21" idx="0"/>
          </p:cNvCxnSpPr>
          <p:nvPr/>
        </p:nvCxnSpPr>
        <p:spPr>
          <a:xfrm flipH="1">
            <a:off x="8322320" y="3991187"/>
            <a:ext cx="253609" cy="852644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9117231" y="4843831"/>
            <a:ext cx="646331" cy="70788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4000" b="1" dirty="0"/>
              <a:t>R</a:t>
            </a:r>
            <a:r>
              <a:rPr lang="en-US" sz="4000" b="1" baseline="-25000" dirty="0"/>
              <a:t>5</a:t>
            </a:r>
          </a:p>
        </p:txBody>
      </p:sp>
      <p:cxnSp>
        <p:nvCxnSpPr>
          <p:cNvPr id="27" name="Straight Arrow Connector 26"/>
          <p:cNvCxnSpPr>
            <a:stCxn id="11" idx="3"/>
            <a:endCxn id="26" idx="0"/>
          </p:cNvCxnSpPr>
          <p:nvPr/>
        </p:nvCxnSpPr>
        <p:spPr>
          <a:xfrm>
            <a:off x="9222260" y="3991187"/>
            <a:ext cx="218137" cy="852644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H="1">
            <a:off x="5613009" y="4014037"/>
            <a:ext cx="1873668" cy="1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6246908" y="2814488"/>
            <a:ext cx="646331" cy="70788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4000" b="1" dirty="0"/>
              <a:t>R</a:t>
            </a:r>
            <a:r>
              <a:rPr lang="en-US" sz="4000" b="1" baseline="-25000" dirty="0"/>
              <a:t>6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148434" y="4194003"/>
            <a:ext cx="646331" cy="70788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4000" b="1" dirty="0"/>
              <a:t>R</a:t>
            </a:r>
            <a:r>
              <a:rPr lang="en-US" sz="4000" b="1" baseline="-25000" dirty="0"/>
              <a:t>7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0086727" y="4843831"/>
            <a:ext cx="646331" cy="70788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4000" b="1" dirty="0"/>
              <a:t>R</a:t>
            </a:r>
            <a:r>
              <a:rPr lang="en-US" sz="4000" b="1" baseline="-25000" dirty="0"/>
              <a:t>6</a:t>
            </a:r>
          </a:p>
        </p:txBody>
      </p:sp>
      <p:cxnSp>
        <p:nvCxnSpPr>
          <p:cNvPr id="29" name="Straight Arrow Connector 28"/>
          <p:cNvCxnSpPr>
            <a:endCxn id="28" idx="0"/>
          </p:cNvCxnSpPr>
          <p:nvPr/>
        </p:nvCxnSpPr>
        <p:spPr>
          <a:xfrm flipH="1">
            <a:off x="10409893" y="3991187"/>
            <a:ext cx="253609" cy="852644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11204804" y="4843831"/>
            <a:ext cx="646331" cy="70788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4000" b="1" dirty="0"/>
              <a:t>R</a:t>
            </a:r>
            <a:r>
              <a:rPr lang="en-US" sz="4000" b="1" baseline="-25000" dirty="0"/>
              <a:t>7</a:t>
            </a:r>
          </a:p>
        </p:txBody>
      </p:sp>
      <p:cxnSp>
        <p:nvCxnSpPr>
          <p:cNvPr id="31" name="Straight Arrow Connector 30"/>
          <p:cNvCxnSpPr>
            <a:endCxn id="30" idx="0"/>
          </p:cNvCxnSpPr>
          <p:nvPr/>
        </p:nvCxnSpPr>
        <p:spPr>
          <a:xfrm>
            <a:off x="11309833" y="3991187"/>
            <a:ext cx="218137" cy="852644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77298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795779" y="1526932"/>
                <a:ext cx="10785050" cy="3245676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For regression, predict the average of a region and evaluate on squared error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For classification, predict the majority of a region and evaluate on distribution of predictions</a:t>
                </a:r>
              </a:p>
              <a:p>
                <a:r>
                  <a:rPr lang="en-US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𝑝𝑟𝑜𝑝𝑜𝑟𝑡𝑖𝑜𝑛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𝑜𝑓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𝑡𝑟𝑎𝑖𝑛𝑖𝑛𝑔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𝑒𝑥𝑎𝑚𝑝𝑙𝑒𝑠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𝑡h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𝑟𝑒𝑔𝑖𝑜𝑛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𝑓𝑟𝑜𝑚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𝑡h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𝑐𝑙𝑎𝑠𝑠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95779" y="1526932"/>
                <a:ext cx="10785050" cy="3245676"/>
              </a:xfrm>
              <a:blipFill>
                <a:blip r:embed="rId3"/>
                <a:stretch>
                  <a:fillRect l="-904" t="-4690" r="-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2511" y="1936726"/>
            <a:ext cx="2494670" cy="110154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95866" y="5335733"/>
            <a:ext cx="2975654" cy="108504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350466" y="4961736"/>
            <a:ext cx="1123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Gini Index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544731" y="4961736"/>
            <a:ext cx="916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Entropy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58954" y="5473539"/>
            <a:ext cx="3037180" cy="942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0949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8916F6-D710-49C6-97FC-C5546FE88F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2488"/>
            <a:ext cx="10515599" cy="858200"/>
          </a:xfrm>
        </p:spPr>
        <p:txBody>
          <a:bodyPr/>
          <a:lstStyle/>
          <a:p>
            <a:r>
              <a:rPr lang="en-US" dirty="0"/>
              <a:t>Entropy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1C0A79-FA10-4FC6-9637-186CE7BA5F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482472" cy="4796705"/>
          </a:xfrm>
        </p:spPr>
        <p:txBody>
          <a:bodyPr>
            <a:normAutofit/>
          </a:bodyPr>
          <a:lstStyle/>
          <a:p>
            <a:r>
              <a:rPr lang="en-US" dirty="0"/>
              <a:t>A measure of randomness</a:t>
            </a:r>
          </a:p>
          <a:p>
            <a:r>
              <a:rPr lang="en-US" dirty="0"/>
              <a:t>X axis shows probability of the binary random variable</a:t>
            </a:r>
          </a:p>
          <a:p>
            <a:r>
              <a:rPr lang="en-US" dirty="0"/>
              <a:t>Y axis shows a measure of randomness (entropy)</a:t>
            </a:r>
          </a:p>
          <a:p>
            <a:r>
              <a:rPr lang="en-US" dirty="0">
                <a:hlinkClick r:id="rId2"/>
              </a:rPr>
              <a:t>https://en.wikipedia.org/wiki/Binary_entropy_function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FD80D85-ADC0-4A68-8042-F317F48077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7085" y="1880646"/>
            <a:ext cx="4440025" cy="4440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617ED84-450C-47D7-AD80-3912A9E7B6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4719" y="967424"/>
            <a:ext cx="4177653" cy="85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2536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949" y="365125"/>
            <a:ext cx="10515600" cy="1325563"/>
          </a:xfrm>
        </p:spPr>
        <p:txBody>
          <a:bodyPr/>
          <a:lstStyle/>
          <a:p>
            <a:r>
              <a:rPr lang="en-US" dirty="0"/>
              <a:t>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3200" dirty="0"/>
              <a:t>The Credit Score problem</a:t>
            </a:r>
          </a:p>
          <a:p>
            <a:r>
              <a:rPr lang="en-US" sz="3200" dirty="0"/>
              <a:t>Logistic regression</a:t>
            </a:r>
          </a:p>
          <a:p>
            <a:r>
              <a:rPr lang="en-US" sz="3200" dirty="0"/>
              <a:t>Decision Trees</a:t>
            </a:r>
          </a:p>
          <a:p>
            <a:r>
              <a:rPr lang="en-US" sz="3200" dirty="0"/>
              <a:t>The wisdom of the crowds</a:t>
            </a:r>
          </a:p>
          <a:p>
            <a:r>
              <a:rPr lang="en-US" sz="3200" dirty="0"/>
              <a:t>Bagged Decision Trees</a:t>
            </a:r>
          </a:p>
          <a:p>
            <a:r>
              <a:rPr lang="en-US" sz="3200" dirty="0"/>
              <a:t>Random Forest</a:t>
            </a:r>
          </a:p>
          <a:p>
            <a:r>
              <a:rPr lang="en-US" sz="3200" dirty="0"/>
              <a:t>Gradient boosting</a:t>
            </a:r>
          </a:p>
          <a:p>
            <a:r>
              <a:rPr lang="en-US" sz="3200" dirty="0"/>
              <a:t>Spark ML demo</a:t>
            </a:r>
          </a:p>
        </p:txBody>
      </p:sp>
    </p:spTree>
    <p:extLst>
      <p:ext uri="{BB962C8B-B14F-4D97-AF65-F5344CB8AC3E}">
        <p14:creationId xmlns:p14="http://schemas.microsoft.com/office/powerpoint/2010/main" val="19274118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8916F6-D710-49C6-97FC-C5546FE88F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2488"/>
            <a:ext cx="10515599" cy="858200"/>
          </a:xfrm>
        </p:spPr>
        <p:txBody>
          <a:bodyPr/>
          <a:lstStyle/>
          <a:p>
            <a:r>
              <a:rPr lang="en-US" dirty="0"/>
              <a:t>Entropy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1C0A79-FA10-4FC6-9637-186CE7BA5F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482472" cy="4796705"/>
          </a:xfrm>
        </p:spPr>
        <p:txBody>
          <a:bodyPr>
            <a:normAutofit/>
          </a:bodyPr>
          <a:lstStyle/>
          <a:p>
            <a:r>
              <a:rPr lang="en-US" dirty="0"/>
              <a:t>Perfect randomness (fair coin), H(X) = 1</a:t>
            </a:r>
          </a:p>
          <a:p>
            <a:r>
              <a:rPr lang="en-US" dirty="0"/>
              <a:t>As we move away from perfect randomness, we “gain information” about the event </a:t>
            </a:r>
          </a:p>
          <a:p>
            <a:r>
              <a:rPr lang="en-US" dirty="0"/>
              <a:t>Reduction of entropy is known as information gain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FD80D85-ADC0-4A68-8042-F317F48077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7085" y="1880646"/>
            <a:ext cx="4440025" cy="4440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617ED84-450C-47D7-AD80-3912A9E7B6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4719" y="967424"/>
            <a:ext cx="4177653" cy="85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8879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8A1F60-F91D-458F-A4FF-41B8128A7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Gini Index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F97D54-9B47-40F2-96A3-6F006FAE4266}"/>
              </a:ext>
            </a:extLst>
          </p:cNvPr>
          <p:cNvSpPr txBox="1"/>
          <p:nvPr/>
        </p:nvSpPr>
        <p:spPr>
          <a:xfrm>
            <a:off x="838200" y="3278621"/>
            <a:ext cx="451072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dirty="0" err="1"/>
              <a:t>gini</a:t>
            </a:r>
            <a:r>
              <a:rPr lang="en-US" dirty="0"/>
              <a:t> index is a measure of node purity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Consider 2 classes. 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If the proportion of classes is exactly 50%, the </a:t>
            </a:r>
            <a:r>
              <a:rPr lang="en-US" dirty="0" err="1"/>
              <a:t>gini</a:t>
            </a:r>
            <a:r>
              <a:rPr lang="en-US" dirty="0"/>
              <a:t> index is maximized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If the proportion of classes is 0% or 100%, the </a:t>
            </a:r>
            <a:r>
              <a:rPr lang="en-US" dirty="0" err="1"/>
              <a:t>gini</a:t>
            </a:r>
            <a:r>
              <a:rPr lang="en-US" dirty="0"/>
              <a:t> index is minimized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As the </a:t>
            </a:r>
            <a:r>
              <a:rPr lang="en-US" dirty="0" err="1"/>
              <a:t>gini</a:t>
            </a:r>
            <a:r>
              <a:rPr lang="en-US" dirty="0"/>
              <a:t> index decreases, nodes in the tree contain more of the same class (less variation between classes)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goal is to find a split that reduces the </a:t>
            </a:r>
            <a:r>
              <a:rPr lang="en-US" dirty="0" err="1"/>
              <a:t>gini</a:t>
            </a:r>
            <a:r>
              <a:rPr lang="en-US" dirty="0"/>
              <a:t> index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1E9E10D-123C-4A3E-BE80-19853876C6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8789" y="1942132"/>
            <a:ext cx="2975654" cy="108504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BE0A906-451D-4675-AC56-D2E982D0C031}"/>
              </a:ext>
            </a:extLst>
          </p:cNvPr>
          <p:cNvSpPr txBox="1"/>
          <p:nvPr/>
        </p:nvSpPr>
        <p:spPr>
          <a:xfrm>
            <a:off x="2233389" y="1572800"/>
            <a:ext cx="1123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Gini Index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B98AEA0-359E-4DED-9023-951B6E55B5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7179" y="2063580"/>
            <a:ext cx="5607857" cy="3907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9949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146F0D-22B6-488B-AA2D-5C6D06C92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Entropy Formulas for Categorical Outcomes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EC52B01-2F2E-41C9-BE66-8DE860D000A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b="0" dirty="0"/>
                  <a:t>The fo</a:t>
                </a:r>
                <a:r>
                  <a:rPr lang="en-US" dirty="0"/>
                  <a:t>rmula below is used to compute the entropy of the overall outcome:</a:t>
                </a:r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=−</m:t>
                    </m:r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𝑛𝑢𝑚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𝑐𝑎𝑡𝑒𝑔𝑜𝑟𝑖𝑒𝑠</m:t>
                        </m:r>
                      </m:sup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)∗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𝑙𝑜𝑔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dirty="0"/>
                  <a:t>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) </a:t>
                </a:r>
              </a:p>
              <a:p>
                <a:pPr lvl="2"/>
                <a:r>
                  <a:rPr lang="en-US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are individual categorical outcomes like yes / no.</a:t>
                </a:r>
              </a:p>
              <a:p>
                <a:r>
                  <a:rPr lang="en-US" dirty="0"/>
                  <a:t>The formula below is used to compute entropy of the outcome based on a split: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𝑠𝑝𝑙𝑖𝑡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𝑛𝑢𝑚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𝑠𝑝𝑙𝑖𝑡𝑠</m:t>
                        </m:r>
                      </m:sup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𝑠𝑝𝑙𝑖𝑡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e>
                    </m:nary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nary>
                          <m:naryPr>
                            <m:chr m:val="∑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)∗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𝑙𝑜𝑔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sub>
                            </m:sSub>
                          </m:e>
                        </m:nary>
                        <m:r>
                          <m:rPr>
                            <m:nor/>
                          </m:rPr>
                          <a:rPr lang="en-US" dirty="0"/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dirty="0"/>
                          <m:t>) 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Where P(split) is the probability of a split: Total number of outcomes in the individual split divided by the total number of outcomes in the category split.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 an outcome in a split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EC52B01-2F2E-41C9-BE66-8DE860D000A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 r="-9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73954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FB352-C12E-437E-A961-08C3BB1D2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Decision Tree Tutorial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251F07-2C42-43B7-B7CD-05D9B79ED8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and the following slides refer to the following tutorial:</a:t>
            </a:r>
          </a:p>
          <a:p>
            <a:r>
              <a:rPr lang="en-US" dirty="0">
                <a:hlinkClick r:id="rId2"/>
              </a:rPr>
              <a:t>https://www.saedsayad.com/decision_tree.htm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3D529C03-80CE-468A-BC36-0E164439AF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659" y="2719052"/>
            <a:ext cx="9322597" cy="3497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12807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74DA6-2D69-4DE0-815D-356D2FBD03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Tree Tutorial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419BDD4E-9084-4677-A0D3-84EBAD0068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6214" y="2811776"/>
            <a:ext cx="5178852" cy="3681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BDB7E052-C0A5-4144-95AE-206685B805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3775" y="1333107"/>
            <a:ext cx="4943968" cy="1688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06410D4-31B6-4C43-8444-3BAF98DB4436}"/>
              </a:ext>
            </a:extLst>
          </p:cNvPr>
          <p:cNvSpPr txBox="1"/>
          <p:nvPr/>
        </p:nvSpPr>
        <p:spPr>
          <a:xfrm>
            <a:off x="779420" y="1466782"/>
            <a:ext cx="5638014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Top Right:  The entropy of ‘play golf’ in the original data is 0.94 – almost perfectly random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Bottom Right:  But, if we split the data on ‘outlook’, the resulting entropy of ‘play golf’ is 0.693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The information gain is 0.94 – 0.693 = .247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In the equation at the right, T is the predictor column, X is the set of categories in the predictor, P(c) is the prob(category), E(c) is the entropy of the category</a:t>
            </a:r>
          </a:p>
        </p:txBody>
      </p:sp>
    </p:spTree>
    <p:extLst>
      <p:ext uri="{BB962C8B-B14F-4D97-AF65-F5344CB8AC3E}">
        <p14:creationId xmlns:p14="http://schemas.microsoft.com/office/powerpoint/2010/main" val="29868999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74DA6-2D69-4DE0-815D-356D2FBD03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Tree Tutorial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419BDD4E-9084-4677-A0D3-84EBAD0068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3088" y="3228923"/>
            <a:ext cx="4591978" cy="3263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BDB7E052-C0A5-4144-95AE-206685B805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3775" y="1333107"/>
            <a:ext cx="4943968" cy="1688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06410D4-31B6-4C43-8444-3BAF98DB4436}"/>
              </a:ext>
            </a:extLst>
          </p:cNvPr>
          <p:cNvSpPr txBox="1"/>
          <p:nvPr/>
        </p:nvSpPr>
        <p:spPr>
          <a:xfrm>
            <a:off x="838200" y="1555423"/>
            <a:ext cx="563801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Splitting play golf on outlook reduced the randomness and provided information gain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Note that the E(play golf, outlook) uses the weightings P(sunny), P(overcast), and P(rainy) to weight each of the entropy values.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717701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44312D-0CA2-410C-84C3-91A9006E1E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Tree Tutorial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706C01-01F2-435C-B605-986F3E54BC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4450237" cy="4627022"/>
          </a:xfrm>
        </p:spPr>
        <p:txBody>
          <a:bodyPr>
            <a:normAutofit/>
          </a:bodyPr>
          <a:lstStyle/>
          <a:p>
            <a:r>
              <a:rPr lang="en-US" dirty="0"/>
              <a:t>Splitting Process:</a:t>
            </a:r>
          </a:p>
          <a:p>
            <a:pPr lvl="1"/>
            <a:r>
              <a:rPr lang="en-US" dirty="0"/>
              <a:t>Calculate the entropy of ‘play golf’ by itself</a:t>
            </a:r>
          </a:p>
          <a:p>
            <a:pPr lvl="1"/>
            <a:r>
              <a:rPr lang="en-US" dirty="0"/>
              <a:t>Calculate the entropy of play golf split on outlook, temp, humidity, and windy.</a:t>
            </a:r>
          </a:p>
          <a:p>
            <a:pPr lvl="1"/>
            <a:r>
              <a:rPr lang="en-US" dirty="0"/>
              <a:t>Calculate the information gain of each split</a:t>
            </a:r>
          </a:p>
          <a:p>
            <a:pPr lvl="1"/>
            <a:r>
              <a:rPr lang="en-US" dirty="0"/>
              <a:t>Choose the split which produces the biggest information gain (outlook)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36EEF45F-049F-440E-A848-4662395F3E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7955" y="1300898"/>
            <a:ext cx="5858332" cy="3409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0B1C98C9-0A54-465B-9465-1D331B2C49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4816311"/>
            <a:ext cx="4893471" cy="1905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43701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44312D-0CA2-410C-84C3-91A9006E1E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Selection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706C01-01F2-435C-B605-986F3E54BC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795074" cy="4627022"/>
          </a:xfrm>
        </p:spPr>
        <p:txBody>
          <a:bodyPr>
            <a:normAutofit/>
          </a:bodyPr>
          <a:lstStyle/>
          <a:p>
            <a:r>
              <a:rPr lang="en-US" dirty="0"/>
              <a:t>Note that the process of calculating the information gain is akin to feature selection</a:t>
            </a:r>
          </a:p>
          <a:p>
            <a:r>
              <a:rPr lang="en-US" dirty="0"/>
              <a:t>The feature split that produces the most gain is the “most important”</a:t>
            </a:r>
          </a:p>
          <a:p>
            <a:r>
              <a:rPr lang="en-US" dirty="0"/>
              <a:t>Feature splits towards the top of the tree are the most important 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36EEF45F-049F-440E-A848-4662395F3E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4450" y="1366886"/>
            <a:ext cx="5858332" cy="3409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0B1C98C9-0A54-465B-9465-1D331B2C49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3435" y="4858731"/>
            <a:ext cx="4893471" cy="1905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13101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449BDA-1DC6-4ADB-9F16-7E2F447B4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Feature Importance:  ISLR Figure 8.9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5523C3B-BF8D-4B2E-BCE8-600C49F2EB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11419" y="1981167"/>
            <a:ext cx="5178869" cy="43513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975E2D5-5E77-47E3-8D08-5C2F7D2E6DCF}"/>
              </a:ext>
            </a:extLst>
          </p:cNvPr>
          <p:cNvSpPr txBox="1"/>
          <p:nvPr/>
        </p:nvSpPr>
        <p:spPr>
          <a:xfrm>
            <a:off x="1155058" y="1789939"/>
            <a:ext cx="4609707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Variable importance was computed using the mean decrease in the </a:t>
            </a:r>
            <a:r>
              <a:rPr lang="en-US" sz="2000" dirty="0" err="1"/>
              <a:t>gini</a:t>
            </a:r>
            <a:r>
              <a:rPr lang="en-US" sz="2000" dirty="0"/>
              <a:t> index for the heart data 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In some cases, decision tree feature importance can be used to select features to use in models that don’t have robust feature selection capability (like deep learning)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The plot at the right shows that </a:t>
            </a:r>
            <a:r>
              <a:rPr lang="en-US" sz="2000" dirty="0" err="1"/>
              <a:t>Thal</a:t>
            </a:r>
            <a:r>
              <a:rPr lang="en-US" sz="2000" dirty="0"/>
              <a:t>, Ca, and </a:t>
            </a:r>
            <a:r>
              <a:rPr lang="en-US" sz="2000" dirty="0" err="1"/>
              <a:t>ChestPain</a:t>
            </a:r>
            <a:r>
              <a:rPr lang="en-US" sz="2000" dirty="0"/>
              <a:t> are the top 3 most important variables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The variable importance plot at the right show the importance's relative the largest (</a:t>
            </a:r>
            <a:r>
              <a:rPr lang="en-US" sz="2000" dirty="0" err="1"/>
              <a:t>Thal</a:t>
            </a:r>
            <a:r>
              <a:rPr lang="en-US" sz="20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098227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44DB83-239D-4787-9E89-E7FF9B049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168DB4-860D-4759-872E-B60171F176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Start at the root of the tree (top) with an unseen example to make a prediction</a:t>
            </a:r>
          </a:p>
          <a:p>
            <a:r>
              <a:rPr lang="en-US" dirty="0"/>
              <a:t>Follow the tree decisions to a leaf node</a:t>
            </a:r>
          </a:p>
          <a:p>
            <a:r>
              <a:rPr lang="en-US" dirty="0"/>
              <a:t>In the case of regression, compute the average value of training examples in the leaf node.  The average value of the values in the leaf node will be the predicted value</a:t>
            </a:r>
          </a:p>
          <a:p>
            <a:r>
              <a:rPr lang="en-US" dirty="0"/>
              <a:t>In the case of classification, the majority vote of the classes in the leaf node will be the predicted value</a:t>
            </a:r>
          </a:p>
        </p:txBody>
      </p:sp>
    </p:spTree>
    <p:extLst>
      <p:ext uri="{BB962C8B-B14F-4D97-AF65-F5344CB8AC3E}">
        <p14:creationId xmlns:p14="http://schemas.microsoft.com/office/powerpoint/2010/main" val="26782719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credit score 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793297"/>
          </a:xfrm>
        </p:spPr>
        <p:txBody>
          <a:bodyPr>
            <a:normAutofit/>
          </a:bodyPr>
          <a:lstStyle/>
          <a:p>
            <a:r>
              <a:rPr lang="en-US" dirty="0"/>
              <a:t>Predict whether someone will be in financial distress</a:t>
            </a:r>
          </a:p>
          <a:p>
            <a:r>
              <a:rPr lang="en-US" dirty="0"/>
              <a:t>Data from </a:t>
            </a:r>
            <a:r>
              <a:rPr lang="en-US" dirty="0" err="1"/>
              <a:t>Kaggle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https://www.kaggle.com/c/GiveMeSomeCredit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i="1" dirty="0"/>
              <a:t>Credit scoring algorithms, which </a:t>
            </a:r>
            <a:r>
              <a:rPr lang="en-US" b="1" i="1" dirty="0"/>
              <a:t>make a guess at the probability of default</a:t>
            </a:r>
            <a:r>
              <a:rPr lang="en-US" i="1" dirty="0"/>
              <a:t>, are the method banks use to determine whether or not a loan should be granted. This competition requires participants to improve on the state of the art in credit scoring, by </a:t>
            </a:r>
            <a:r>
              <a:rPr lang="en-US" b="1" i="1" dirty="0"/>
              <a:t>predicting the probability that somebody will experience financial distress in the next two years</a:t>
            </a:r>
            <a:r>
              <a:rPr lang="en-US" i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578445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533A3-0796-4AC9-A4CC-3BD6344E7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 Prediction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F368A1-FD5C-48FD-83A9-0A32C6AA73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3799789" cy="4351338"/>
          </a:xfrm>
        </p:spPr>
        <p:txBody>
          <a:bodyPr/>
          <a:lstStyle/>
          <a:p>
            <a:r>
              <a:rPr lang="en-US" dirty="0"/>
              <a:t>Given num years = 3, num hits = 110</a:t>
            </a:r>
          </a:p>
          <a:p>
            <a:r>
              <a:rPr lang="en-US" dirty="0"/>
              <a:t>Follow root to the left child because num years &lt; 4</a:t>
            </a:r>
          </a:p>
          <a:p>
            <a:r>
              <a:rPr lang="en-US" dirty="0"/>
              <a:t>Follow decision branch to leaf node with average salary = 1.3 M</a:t>
            </a:r>
          </a:p>
          <a:p>
            <a:r>
              <a:rPr lang="en-US" dirty="0"/>
              <a:t>Predict salary = 1.3 M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9757DF-BA90-4668-B16E-675AD3C21F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5615" y="1300899"/>
            <a:ext cx="7186426" cy="5307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0439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8D8A57-19A7-4F6C-8B98-0F8DBB6695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7418"/>
            <a:ext cx="10515600" cy="1325563"/>
          </a:xfrm>
        </p:spPr>
        <p:txBody>
          <a:bodyPr/>
          <a:lstStyle/>
          <a:p>
            <a:r>
              <a:rPr lang="en-US" dirty="0"/>
              <a:t>Classification Prediction Example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4A6C0C-1F33-4187-92D9-91DD110FD314}"/>
              </a:ext>
            </a:extLst>
          </p:cNvPr>
          <p:cNvSpPr txBox="1"/>
          <p:nvPr/>
        </p:nvSpPr>
        <p:spPr>
          <a:xfrm>
            <a:off x="655163" y="1696825"/>
            <a:ext cx="111330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Start with input observation sunny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Follow the decision process to the bottom right leaf node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majority is play (play = 3, don’t play = 2).  Predict ‘play’.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D69EC1-6075-457B-A198-85D3F8FBC3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4985" y="2812852"/>
            <a:ext cx="7522029" cy="344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7654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Biggest problems with decision trees?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1448915"/>
          </a:xfrm>
        </p:spPr>
        <p:txBody>
          <a:bodyPr>
            <a:normAutofit/>
          </a:bodyPr>
          <a:lstStyle/>
          <a:p>
            <a:r>
              <a:rPr lang="en-US" dirty="0"/>
              <a:t>Overfitting</a:t>
            </a:r>
          </a:p>
          <a:p>
            <a:r>
              <a:rPr lang="en-US" dirty="0"/>
              <a:t>High Variance</a:t>
            </a:r>
          </a:p>
        </p:txBody>
      </p:sp>
    </p:spTree>
    <p:extLst>
      <p:ext uri="{BB962C8B-B14F-4D97-AF65-F5344CB8AC3E}">
        <p14:creationId xmlns:p14="http://schemas.microsoft.com/office/powerpoint/2010/main" val="18606762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06475"/>
          </a:xfrm>
        </p:spPr>
        <p:txBody>
          <a:bodyPr/>
          <a:lstStyle/>
          <a:p>
            <a:r>
              <a:rPr lang="en-US" dirty="0"/>
              <a:t>Reduce Overfitting Through L1 Regularization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70581"/>
                <a:ext cx="10515600" cy="2841019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Biggest problem with decision trees:  Overfitting</a:t>
                </a:r>
              </a:p>
              <a:p>
                <a:r>
                  <a:rPr lang="en-US" dirty="0"/>
                  <a:t>Can reduce overfitting by reducing the number of regions or leaf nodes (pruning)</a:t>
                </a:r>
              </a:p>
              <a:p>
                <a:r>
                  <a:rPr lang="en-US" dirty="0"/>
                  <a:t>Pruning can be done with regularization:</a:t>
                </a:r>
              </a:p>
              <a:p>
                <a:r>
                  <a:rPr lang="en-US" dirty="0"/>
                  <a:t>Start from full tree </a:t>
                </a:r>
                <a:r>
                  <a:rPr lang="en-US" i="1" dirty="0"/>
                  <a:t>T</a:t>
                </a:r>
                <a:r>
                  <a:rPr lang="en-US" i="1" baseline="-25000" dirty="0"/>
                  <a:t>0</a:t>
                </a:r>
                <a:r>
                  <a:rPr lang="en-US" dirty="0"/>
                  <a:t> and for each of a sequence of regularization parameters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𝛼</m:t>
                    </m:r>
                    <m:r>
                      <a:rPr lang="en-US" b="0" i="1" smtClean="0">
                        <a:latin typeface="Cambria Math" charset="0"/>
                      </a:rPr>
                      <m:t>={0,0.01, 0.02,…}</m:t>
                    </m:r>
                  </m:oMath>
                </a14:m>
                <a:r>
                  <a:rPr lang="en-US" dirty="0"/>
                  <a:t> find the best cost function by removing regions:</a:t>
                </a:r>
              </a:p>
              <a:p>
                <a:r>
                  <a:rPr lang="en-US" dirty="0"/>
                  <a:t>Check performance of each alpha using K-Fold Cross Validation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70581"/>
                <a:ext cx="10515600" cy="2841019"/>
              </a:xfrm>
              <a:blipFill>
                <a:blip r:embed="rId3"/>
                <a:stretch>
                  <a:fillRect l="-928" t="-5365" b="-5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9985" y="4436378"/>
            <a:ext cx="3752030" cy="1244992"/>
          </a:xfrm>
          <a:prstGeom prst="rect">
            <a:avLst/>
          </a:prstGeom>
        </p:spPr>
      </p:pic>
      <p:cxnSp>
        <p:nvCxnSpPr>
          <p:cNvPr id="11" name="Straight Arrow Connector 10"/>
          <p:cNvCxnSpPr>
            <a:cxnSpLocks/>
            <a:stCxn id="13" idx="3"/>
          </p:cNvCxnSpPr>
          <p:nvPr/>
        </p:nvCxnSpPr>
        <p:spPr>
          <a:xfrm flipV="1">
            <a:off x="4264076" y="5307291"/>
            <a:ext cx="1783541" cy="8325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841892" y="5955179"/>
            <a:ext cx="1422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Loss function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745249" y="5987097"/>
            <a:ext cx="3261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Penalize trees with many regions</a:t>
            </a:r>
          </a:p>
        </p:txBody>
      </p:sp>
      <p:cxnSp>
        <p:nvCxnSpPr>
          <p:cNvPr id="15" name="Straight Arrow Connector 14"/>
          <p:cNvCxnSpPr>
            <a:stCxn id="14" idx="0"/>
          </p:cNvCxnSpPr>
          <p:nvPr/>
        </p:nvCxnSpPr>
        <p:spPr>
          <a:xfrm flipH="1" flipV="1">
            <a:off x="7533842" y="5243295"/>
            <a:ext cx="842302" cy="7438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0730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 Pros and cons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42042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Pros:</a:t>
            </a:r>
          </a:p>
          <a:p>
            <a:pPr lvl="1"/>
            <a:r>
              <a:rPr lang="en-US" dirty="0"/>
              <a:t>Easy to understand</a:t>
            </a:r>
          </a:p>
          <a:p>
            <a:pPr lvl="1"/>
            <a:r>
              <a:rPr lang="en-US" dirty="0"/>
              <a:t>Trees mirror human decision-making </a:t>
            </a:r>
          </a:p>
          <a:p>
            <a:pPr lvl="1"/>
            <a:r>
              <a:rPr lang="en-US" dirty="0"/>
              <a:t>Trees can be displayed graphically</a:t>
            </a:r>
          </a:p>
          <a:p>
            <a:pPr lvl="1"/>
            <a:r>
              <a:rPr lang="en-US" dirty="0"/>
              <a:t>Trees handle qualitative predictors without the need to create dummy variables.</a:t>
            </a:r>
          </a:p>
          <a:p>
            <a:pPr lvl="1"/>
            <a:r>
              <a:rPr lang="en-US" dirty="0"/>
              <a:t>Trees inherently provide feature importance</a:t>
            </a:r>
          </a:p>
          <a:p>
            <a:r>
              <a:rPr lang="en-US" dirty="0"/>
              <a:t>Cons</a:t>
            </a:r>
          </a:p>
          <a:p>
            <a:pPr lvl="1"/>
            <a:r>
              <a:rPr lang="en-US" dirty="0"/>
              <a:t>Plain trees (not random forest for example) have lower predictive accuracy than some of the other regression and classification approaches</a:t>
            </a:r>
          </a:p>
          <a:p>
            <a:pPr lvl="1"/>
            <a:r>
              <a:rPr lang="en-US" dirty="0"/>
              <a:t>High variance:  A small change in the data can cause a large change in the final estimated tree</a:t>
            </a:r>
          </a:p>
        </p:txBody>
      </p:sp>
    </p:spTree>
    <p:extLst>
      <p:ext uri="{BB962C8B-B14F-4D97-AF65-F5344CB8AC3E}">
        <p14:creationId xmlns:p14="http://schemas.microsoft.com/office/powerpoint/2010/main" val="17837307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Bagging:  Bootstrap Aggregation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420429"/>
          </a:xfrm>
        </p:spPr>
        <p:txBody>
          <a:bodyPr>
            <a:normAutofit/>
          </a:bodyPr>
          <a:lstStyle/>
          <a:p>
            <a:r>
              <a:rPr lang="en-US" dirty="0"/>
              <a:t>Problem with decision trees is that they have </a:t>
            </a:r>
            <a:r>
              <a:rPr lang="en-US" i="1" dirty="0"/>
              <a:t>high variance</a:t>
            </a:r>
          </a:p>
          <a:p>
            <a:r>
              <a:rPr lang="en-US" dirty="0"/>
              <a:t>One solution is to average the prediction of several trees using different datasets</a:t>
            </a:r>
          </a:p>
          <a:p>
            <a:r>
              <a:rPr lang="en-US" dirty="0"/>
              <a:t>Why would this work?</a:t>
            </a:r>
          </a:p>
        </p:txBody>
      </p:sp>
    </p:spTree>
    <p:extLst>
      <p:ext uri="{BB962C8B-B14F-4D97-AF65-F5344CB8AC3E}">
        <p14:creationId xmlns:p14="http://schemas.microsoft.com/office/powerpoint/2010/main" val="12157875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25217" r="19716"/>
          <a:stretch/>
        </p:blipFill>
        <p:spPr>
          <a:xfrm>
            <a:off x="4639056" y="10"/>
            <a:ext cx="7552944" cy="6857990"/>
          </a:xfrm>
          <a:prstGeom prst="rect">
            <a:avLst/>
          </a:prstGeom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8929" y="629266"/>
            <a:ext cx="3651467" cy="1676603"/>
          </a:xfrm>
        </p:spPr>
        <p:txBody>
          <a:bodyPr>
            <a:normAutofit/>
          </a:bodyPr>
          <a:lstStyle/>
          <a:p>
            <a:r>
              <a:rPr lang="en-US" dirty="0"/>
              <a:t>Wisdom of the crowd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8931" y="2438400"/>
            <a:ext cx="3651466" cy="3785419"/>
          </a:xfrm>
        </p:spPr>
        <p:txBody>
          <a:bodyPr>
            <a:normAutofit/>
          </a:bodyPr>
          <a:lstStyle/>
          <a:p>
            <a:r>
              <a:rPr lang="en-US" sz="1800" dirty="0"/>
              <a:t>Imagine you ask </a:t>
            </a:r>
            <a:r>
              <a:rPr lang="en-US" sz="1800" i="1" dirty="0"/>
              <a:t>B </a:t>
            </a:r>
            <a:r>
              <a:rPr lang="en-US" sz="1800" dirty="0"/>
              <a:t>individuals the opinion about the height of someone.</a:t>
            </a:r>
          </a:p>
          <a:p>
            <a:r>
              <a:rPr lang="en-US" sz="1800" dirty="0"/>
              <a:t>Suppose that each of them have the same variance </a:t>
            </a:r>
            <a:r>
              <a:rPr lang="en-US" sz="1800" i="1" dirty="0"/>
              <a:t>v</a:t>
            </a:r>
            <a:endParaRPr lang="en-US" sz="1800" dirty="0"/>
          </a:p>
          <a:p>
            <a:r>
              <a:rPr lang="en-US" sz="1800" dirty="0"/>
              <a:t>What would happen to the variance of the average opinion?</a:t>
            </a:r>
          </a:p>
        </p:txBody>
      </p:sp>
    </p:spTree>
    <p:extLst>
      <p:ext uri="{BB962C8B-B14F-4D97-AF65-F5344CB8AC3E}">
        <p14:creationId xmlns:p14="http://schemas.microsoft.com/office/powerpoint/2010/main" val="427552484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Wisdom of the crowds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3502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If opinions about height are normally distributed with variance </a:t>
            </a:r>
            <a:r>
              <a:rPr lang="en-US" i="1" dirty="0"/>
              <a:t>v</a:t>
            </a:r>
            <a:endParaRPr lang="en-US" dirty="0"/>
          </a:p>
          <a:p>
            <a:r>
              <a:rPr lang="en-US" dirty="0"/>
              <a:t>The average opinion of </a:t>
            </a:r>
            <a:r>
              <a:rPr lang="en-US" i="1" dirty="0"/>
              <a:t>B</a:t>
            </a:r>
            <a:r>
              <a:rPr lang="en-US" dirty="0"/>
              <a:t> opinions will have variance </a:t>
            </a:r>
            <a:r>
              <a:rPr lang="en-US" i="1" dirty="0"/>
              <a:t>v/B</a:t>
            </a:r>
          </a:p>
          <a:p>
            <a:r>
              <a:rPr lang="en-US" dirty="0"/>
              <a:t>Example, with no bias and variance of 10 inches per average opinion sample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8550" y="3460652"/>
            <a:ext cx="4914900" cy="344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1596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49CEA-E19A-4AD9-82C1-5903A38DE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Bootstrap Sampling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FDC968-9BE4-4081-AF10-A573C72ED8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Bootstrap sampling is the process of sampling with replacement</a:t>
            </a:r>
          </a:p>
          <a:p>
            <a:r>
              <a:rPr lang="en-US" dirty="0"/>
              <a:t>A collection of observations drawn from a population is a sample</a:t>
            </a:r>
          </a:p>
          <a:p>
            <a:r>
              <a:rPr lang="en-US" dirty="0"/>
              <a:t>Every time an observation is drawn from a population, the observation is returned to the population</a:t>
            </a:r>
          </a:p>
          <a:p>
            <a:r>
              <a:rPr lang="en-US" dirty="0"/>
              <a:t>The process of sampling with replacement means that a bootstrap sample can have multiple instances of the same observation from the population</a:t>
            </a:r>
          </a:p>
          <a:p>
            <a:r>
              <a:rPr lang="en-US" dirty="0"/>
              <a:t>Since a sample can have multiple copies of an observation, sample variance is less than the population variance</a:t>
            </a:r>
          </a:p>
        </p:txBody>
      </p:sp>
    </p:spTree>
    <p:extLst>
      <p:ext uri="{BB962C8B-B14F-4D97-AF65-F5344CB8AC3E}">
        <p14:creationId xmlns:p14="http://schemas.microsoft.com/office/powerpoint/2010/main" val="254926296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277717-284C-4174-9A95-812814A82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Bootstrap Example with 3 Observations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C61648-6261-4787-B762-73FB5BF224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3169" y="1885360"/>
            <a:ext cx="2522456" cy="45248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ISLR Figure 5.11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823874-3022-4CA3-AC78-60E3FDBC50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1147" y="1548516"/>
            <a:ext cx="5945882" cy="4944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5070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credit score problem (2)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793297"/>
          </a:xfrm>
        </p:spPr>
        <p:txBody>
          <a:bodyPr>
            <a:normAutofit/>
          </a:bodyPr>
          <a:lstStyle/>
          <a:p>
            <a:r>
              <a:rPr lang="en-US" dirty="0"/>
              <a:t>Predict whether someone will be in financial distress</a:t>
            </a:r>
          </a:p>
          <a:p>
            <a:r>
              <a:rPr lang="en-US" dirty="0"/>
              <a:t>Data from </a:t>
            </a:r>
            <a:r>
              <a:rPr lang="en-US" dirty="0" err="1"/>
              <a:t>Kaggle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https://www.kaggle.com/c/GiveMeSomeCredit</a:t>
            </a:r>
            <a:endParaRPr lang="en-US" dirty="0"/>
          </a:p>
          <a:p>
            <a:endParaRPr lang="en-US" dirty="0"/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2638163" y="5688016"/>
            <a:ext cx="4933208" cy="0"/>
          </a:xfrm>
          <a:prstGeom prst="straightConnector1">
            <a:avLst/>
          </a:prstGeom>
          <a:ln w="19050"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2638163" y="3184302"/>
            <a:ext cx="0" cy="2503715"/>
          </a:xfrm>
          <a:prstGeom prst="straightConnector1">
            <a:avLst/>
          </a:prstGeom>
          <a:ln w="19050"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 rot="16200000">
            <a:off x="863637" y="4261990"/>
            <a:ext cx="1813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True positive rate</a:t>
            </a:r>
          </a:p>
        </p:txBody>
      </p:sp>
      <p:sp>
        <p:nvSpPr>
          <p:cNvPr id="20" name="Oval 19"/>
          <p:cNvSpPr/>
          <p:nvPr/>
        </p:nvSpPr>
        <p:spPr>
          <a:xfrm>
            <a:off x="3692398" y="4251104"/>
            <a:ext cx="195943" cy="19594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2551079" y="570979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269685" y="5709792"/>
            <a:ext cx="594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226063" y="318051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4" name="Oval 23"/>
          <p:cNvSpPr/>
          <p:nvPr/>
        </p:nvSpPr>
        <p:spPr>
          <a:xfrm>
            <a:off x="6224651" y="3140767"/>
            <a:ext cx="195943" cy="19594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 24"/>
          <p:cNvSpPr/>
          <p:nvPr/>
        </p:nvSpPr>
        <p:spPr>
          <a:xfrm>
            <a:off x="2616392" y="3070007"/>
            <a:ext cx="4767942" cy="2596243"/>
          </a:xfrm>
          <a:custGeom>
            <a:avLst/>
            <a:gdLst>
              <a:gd name="connsiteX0" fmla="*/ 0 w 4767942"/>
              <a:gd name="connsiteY0" fmla="*/ 2596243 h 2596243"/>
              <a:gd name="connsiteX1" fmla="*/ 1066800 w 4767942"/>
              <a:gd name="connsiteY1" fmla="*/ 1333500 h 2596243"/>
              <a:gd name="connsiteX2" fmla="*/ 3722914 w 4767942"/>
              <a:gd name="connsiteY2" fmla="*/ 136071 h 2596243"/>
              <a:gd name="connsiteX3" fmla="*/ 4767942 w 4767942"/>
              <a:gd name="connsiteY3" fmla="*/ 27214 h 2596243"/>
              <a:gd name="connsiteX4" fmla="*/ 4767942 w 4767942"/>
              <a:gd name="connsiteY4" fmla="*/ 27214 h 2596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7942" h="2596243">
                <a:moveTo>
                  <a:pt x="0" y="2596243"/>
                </a:moveTo>
                <a:cubicBezTo>
                  <a:pt x="223157" y="2169886"/>
                  <a:pt x="446314" y="1743529"/>
                  <a:pt x="1066800" y="1333500"/>
                </a:cubicBezTo>
                <a:cubicBezTo>
                  <a:pt x="1687286" y="923471"/>
                  <a:pt x="3106057" y="353785"/>
                  <a:pt x="3722914" y="136071"/>
                </a:cubicBezTo>
                <a:cubicBezTo>
                  <a:pt x="4339771" y="-81643"/>
                  <a:pt x="4767942" y="27214"/>
                  <a:pt x="4767942" y="27214"/>
                </a:cubicBezTo>
                <a:lnTo>
                  <a:pt x="4767942" y="27214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/>
          <p:cNvCxnSpPr>
            <a:stCxn id="18" idx="0"/>
          </p:cNvCxnSpPr>
          <p:nvPr/>
        </p:nvCxnSpPr>
        <p:spPr>
          <a:xfrm flipV="1">
            <a:off x="2616392" y="3140768"/>
            <a:ext cx="4767942" cy="252548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 rot="19800000">
            <a:off x="4517503" y="4273267"/>
            <a:ext cx="18357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Random classifier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7812533" y="3466703"/>
            <a:ext cx="354126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 measure that combines all thresholds of a decision method is the </a:t>
            </a:r>
            <a:r>
              <a:rPr lang="en-US" sz="2400" b="1" dirty="0"/>
              <a:t>Area Under the ROC Curve (AUC)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E8B75F-A388-4421-82FC-42355BE22E51}"/>
              </a:ext>
            </a:extLst>
          </p:cNvPr>
          <p:cNvSpPr txBox="1"/>
          <p:nvPr/>
        </p:nvSpPr>
        <p:spPr>
          <a:xfrm>
            <a:off x="4294301" y="5894459"/>
            <a:ext cx="2077454" cy="369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False Positive Rate</a:t>
            </a:r>
          </a:p>
        </p:txBody>
      </p:sp>
    </p:spTree>
    <p:extLst>
      <p:ext uri="{BB962C8B-B14F-4D97-AF65-F5344CB8AC3E}">
        <p14:creationId xmlns:p14="http://schemas.microsoft.com/office/powerpoint/2010/main" val="155969398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CA68CE-7309-4BBC-BDC6-6222E1FC9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Bootstrap Sampling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70E3F9-742D-4DF3-A9FE-F0BB5634D0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number of unique observations in a bootstrap sample on average will be approximately 2/3 of the number of observations in the population we are sampling. </a:t>
            </a:r>
          </a:p>
          <a:p>
            <a:r>
              <a:rPr lang="en-US" dirty="0"/>
              <a:t>The number of observations in the bootstrap sample is by definition always equal to the number of observations in the population</a:t>
            </a:r>
          </a:p>
          <a:p>
            <a:r>
              <a:rPr lang="en-US" dirty="0"/>
              <a:t>Example, number of rows in training data = 100.  We wish to create a bootstrap sample.  </a:t>
            </a:r>
          </a:p>
          <a:p>
            <a:r>
              <a:rPr lang="en-US" dirty="0"/>
              <a:t>Draw 100 observations with replacement creating a bootstrap sample</a:t>
            </a:r>
          </a:p>
          <a:p>
            <a:r>
              <a:rPr lang="en-US" dirty="0"/>
              <a:t>Approximately 66 of the 100 bootstrap observations are unique</a:t>
            </a:r>
          </a:p>
        </p:txBody>
      </p:sp>
    </p:spTree>
    <p:extLst>
      <p:ext uri="{BB962C8B-B14F-4D97-AF65-F5344CB8AC3E}">
        <p14:creationId xmlns:p14="http://schemas.microsoft.com/office/powerpoint/2010/main" val="237247452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6473C-78BF-4C9A-9875-8C6F73912E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 of Bag Observations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C980DD-6471-49C1-A8D3-768826C76E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Since a bootstrap sample is only expected to contain approximately 66% unique observations from the population, the other 33% are called “out of bag” samples. </a:t>
            </a:r>
          </a:p>
          <a:p>
            <a:r>
              <a:rPr lang="en-US" dirty="0"/>
              <a:t>Example from the previous slide, the approximately 33 observations from the population which are NOT included in the bootstrap sample are called the out of bag samples</a:t>
            </a:r>
          </a:p>
          <a:p>
            <a:r>
              <a:rPr lang="en-US" dirty="0"/>
              <a:t>The observations that do not make it into the bootstrap sample are called out of bag observations and can be conveniently used for model validation saving the overhead of K-Fold cross validation</a:t>
            </a:r>
          </a:p>
          <a:p>
            <a:r>
              <a:rPr lang="en-US" dirty="0"/>
              <a:t>Can you identify the out of bag samples from the bootstrap example with 3 observations slide above</a:t>
            </a:r>
          </a:p>
        </p:txBody>
      </p:sp>
    </p:spTree>
    <p:extLst>
      <p:ext uri="{BB962C8B-B14F-4D97-AF65-F5344CB8AC3E}">
        <p14:creationId xmlns:p14="http://schemas.microsoft.com/office/powerpoint/2010/main" val="85979486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Central Limit Theorem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DA28B88-F53B-442E-9EA8-89EEEF7AB38E}"/>
              </a:ext>
            </a:extLst>
          </p:cNvPr>
          <p:cNvSpPr txBox="1"/>
          <p:nvPr/>
        </p:nvSpPr>
        <p:spPr>
          <a:xfrm>
            <a:off x="477672" y="1569493"/>
            <a:ext cx="10586113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Bootstrap is related to the CLT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The Central Limit Theorem is possibly the most important theorem in all of Statistics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CLT is certainly the most important theorem for statisticians and very important in general to data scientists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The CLT states that if random samples of size n are repeatedly drawn from </a:t>
            </a:r>
            <a:r>
              <a:rPr lang="en-US" sz="2400" b="1" dirty="0"/>
              <a:t>any </a:t>
            </a:r>
            <a:r>
              <a:rPr lang="en-US" sz="2400" dirty="0"/>
              <a:t>population with mean µ and variance σ, then </a:t>
            </a:r>
            <a:r>
              <a:rPr lang="en-US" sz="2400" b="1" dirty="0"/>
              <a:t>when n is large</a:t>
            </a:r>
            <a:r>
              <a:rPr lang="en-US" sz="2400" dirty="0"/>
              <a:t>, the distribution of the sample means will follow the characteristics of a normal distribution</a:t>
            </a:r>
          </a:p>
        </p:txBody>
      </p:sp>
    </p:spTree>
    <p:extLst>
      <p:ext uri="{BB962C8B-B14F-4D97-AF65-F5344CB8AC3E}">
        <p14:creationId xmlns:p14="http://schemas.microsoft.com/office/powerpoint/2010/main" val="163727572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295020-CF6D-42F0-AD30-0FA3C0E49E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Central Limit Theorem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C7CA89-0CAF-4277-A9EC-657AE56D8DBC}"/>
              </a:ext>
            </a:extLst>
          </p:cNvPr>
          <p:cNvSpPr txBox="1"/>
          <p:nvPr/>
        </p:nvSpPr>
        <p:spPr>
          <a:xfrm>
            <a:off x="838200" y="1838227"/>
            <a:ext cx="10921739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How large does the sample need to be?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A common rule of thumb is n &gt;= 30 for ANY population distribution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Use n &gt;= 15 if the population distribution is symmetric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If the population follows a normal distribution, then n can be any size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Samples must be independent (sample with replacement)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Samples must be identically distributed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As sample size increases, the resulting sample distribution of the mean will more closely approximate a normal distribution.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741263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0C90C3-D9B0-4ECD-A150-61A4BDAF38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Central Limit Theorem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76EEB5-D146-45D9-BAC9-EC48C1307D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29820"/>
            <a:ext cx="10515600" cy="2196444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Sample a population with replacement as per CLT rules</a:t>
            </a:r>
          </a:p>
          <a:p>
            <a:r>
              <a:rPr lang="en-US" dirty="0"/>
              <a:t>Take the average of each sample </a:t>
            </a:r>
          </a:p>
          <a:p>
            <a:r>
              <a:rPr lang="en-US" dirty="0"/>
              <a:t>The resulting distribution is a normal distribution</a:t>
            </a:r>
          </a:p>
          <a:p>
            <a:r>
              <a:rPr lang="en-US" dirty="0"/>
              <a:t>Example:  Convert a Bernoulli distribution into a normal distribution through CLT</a:t>
            </a:r>
          </a:p>
        </p:txBody>
      </p:sp>
      <p:pic>
        <p:nvPicPr>
          <p:cNvPr id="10242" name="Picture 2" descr="Image result for bernoulli distribution image">
            <a:extLst>
              <a:ext uri="{FF2B5EF4-FFF2-40B4-BE49-F238E27FC236}">
                <a16:creationId xmlns:a16="http://schemas.microsoft.com/office/drawing/2014/main" id="{936BB88B-824B-4A69-B742-BF34050856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1794" y="4044099"/>
            <a:ext cx="3372336" cy="2335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Image result for normal distribution image">
            <a:extLst>
              <a:ext uri="{FF2B5EF4-FFF2-40B4-BE49-F238E27FC236}">
                <a16:creationId xmlns:a16="http://schemas.microsoft.com/office/drawing/2014/main" id="{A3D27D39-B9F9-4BAA-8052-54B5827B4B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1823" y="3997854"/>
            <a:ext cx="3406582" cy="2287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6D36C3E-1065-45BE-B74A-D86EB5B5EC79}"/>
              </a:ext>
            </a:extLst>
          </p:cNvPr>
          <p:cNvSpPr txBox="1"/>
          <p:nvPr/>
        </p:nvSpPr>
        <p:spPr>
          <a:xfrm>
            <a:off x="5518608" y="4044099"/>
            <a:ext cx="115478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ym typeface="Wingdings" panose="05000000000000000000" pitchFamily="2" charset="2"/>
              </a:rPr>
              <a:t>CLT Sampling</a:t>
            </a:r>
          </a:p>
          <a:p>
            <a:pPr algn="ctr"/>
            <a:r>
              <a:rPr lang="en-US" sz="2000" dirty="0">
                <a:sym typeface="Wingdings" panose="05000000000000000000" pitchFamily="2" charset="2"/>
              </a:rPr>
              <a:t>Means</a:t>
            </a:r>
          </a:p>
          <a:p>
            <a:r>
              <a:rPr lang="en-US" sz="6000" dirty="0">
                <a:sym typeface="Wingdings" panose="05000000000000000000" pitchFamily="2" charset="2"/>
              </a:rPr>
              <a:t>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23437423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Bagging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114523"/>
          </a:xfrm>
        </p:spPr>
        <p:txBody>
          <a:bodyPr/>
          <a:lstStyle/>
          <a:p>
            <a:r>
              <a:rPr lang="en-US" dirty="0"/>
              <a:t>In bagging, we simulate training datasets by aggregating multiple bootstrap samples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5648" y="2898414"/>
            <a:ext cx="5820703" cy="3701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97522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Tree Bagging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508418"/>
          </a:xfrm>
        </p:spPr>
        <p:txBody>
          <a:bodyPr/>
          <a:lstStyle/>
          <a:p>
            <a:r>
              <a:rPr lang="en-US" dirty="0"/>
              <a:t>Fit a unique decision tree to each bootstrapped data sample</a:t>
            </a:r>
          </a:p>
          <a:p>
            <a:r>
              <a:rPr lang="en-US" dirty="0"/>
              <a:t>Average the predictions of the models and therefore reduce variance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7950" y="3118436"/>
            <a:ext cx="4356100" cy="11557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209822" y="3334043"/>
            <a:ext cx="191430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/>
              <a:t>Regression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8600" y="4901321"/>
            <a:ext cx="7315200" cy="8255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209822" y="5037072"/>
            <a:ext cx="227600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/>
              <a:t>Classification</a:t>
            </a:r>
          </a:p>
        </p:txBody>
      </p:sp>
    </p:spTree>
    <p:extLst>
      <p:ext uri="{BB962C8B-B14F-4D97-AF65-F5344CB8AC3E}">
        <p14:creationId xmlns:p14="http://schemas.microsoft.com/office/powerpoint/2010/main" val="41681461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Estimation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3745181"/>
          </a:xfrm>
        </p:spPr>
        <p:txBody>
          <a:bodyPr>
            <a:normAutofit/>
          </a:bodyPr>
          <a:lstStyle/>
          <a:p>
            <a:r>
              <a:rPr lang="en-US" dirty="0"/>
              <a:t>In bagging, test error can be calculated using out of bag samples</a:t>
            </a:r>
          </a:p>
          <a:p>
            <a:r>
              <a:rPr lang="en-US" dirty="0"/>
              <a:t>Remember, data point have approximately 1/3 chance of NOT being included in the bootstrap sample</a:t>
            </a:r>
          </a:p>
          <a:p>
            <a:r>
              <a:rPr lang="en-US" dirty="0"/>
              <a:t>We can use those out of bag (OOB) data points for testing performance</a:t>
            </a:r>
          </a:p>
        </p:txBody>
      </p:sp>
    </p:spTree>
    <p:extLst>
      <p:ext uri="{BB962C8B-B14F-4D97-AF65-F5344CB8AC3E}">
        <p14:creationId xmlns:p14="http://schemas.microsoft.com/office/powerpoint/2010/main" val="93243078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 of bagging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3745181"/>
          </a:xfrm>
        </p:spPr>
        <p:txBody>
          <a:bodyPr>
            <a:normAutofit/>
          </a:bodyPr>
          <a:lstStyle/>
          <a:p>
            <a:r>
              <a:rPr lang="en-US" dirty="0"/>
              <a:t>Because we use the same training data over and over, trees become correlated</a:t>
            </a:r>
          </a:p>
          <a:p>
            <a:r>
              <a:rPr lang="en-US" dirty="0"/>
              <a:t>What happens to correlation in wisdom of the crowds?</a:t>
            </a:r>
          </a:p>
          <a:p>
            <a:r>
              <a:rPr lang="en-US" dirty="0"/>
              <a:t>If I take the average opinion as my prediction, how should I predict the results of the election?: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Independent opinions:  I take each of you outside and I ask you who will win the election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Correlated opinions:  I ask each of you in front of the class</a:t>
            </a:r>
          </a:p>
        </p:txBody>
      </p:sp>
    </p:spTree>
    <p:extLst>
      <p:ext uri="{BB962C8B-B14F-4D97-AF65-F5344CB8AC3E}">
        <p14:creationId xmlns:p14="http://schemas.microsoft.com/office/powerpoint/2010/main" val="74924919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Correlations ruin bagging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08808"/>
            <a:ext cx="10515600" cy="650290"/>
          </a:xfrm>
        </p:spPr>
        <p:txBody>
          <a:bodyPr>
            <a:normAutofit/>
          </a:bodyPr>
          <a:lstStyle/>
          <a:p>
            <a:r>
              <a:rPr lang="en-US" dirty="0"/>
              <a:t>Variance of estimator with correlations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7335" y="2259098"/>
            <a:ext cx="3822700" cy="11811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1235" y="3232477"/>
            <a:ext cx="4914900" cy="34417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F9AB667-B93A-41E3-98E5-5C7ECBCC65C6}"/>
                  </a:ext>
                </a:extLst>
              </p:cNvPr>
              <p:cNvSpPr txBox="1"/>
              <p:nvPr/>
            </p:nvSpPr>
            <p:spPr>
              <a:xfrm>
                <a:off x="838200" y="2664067"/>
                <a:ext cx="4256988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US" dirty="0"/>
                  <a:t> = correlation coefficient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= variance of individual bag item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𝑣𝑎𝑟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= variance of the bag </a:t>
                </a:r>
              </a:p>
              <a:p>
                <a:r>
                  <a:rPr lang="en-US"/>
                  <a:t>B = sample size</a:t>
                </a:r>
                <a:endParaRPr lang="en-US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F9AB667-B93A-41E3-98E5-5C7ECBCC65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664067"/>
                <a:ext cx="4256988" cy="1200329"/>
              </a:xfrm>
              <a:prstGeom prst="rect">
                <a:avLst/>
              </a:prstGeom>
              <a:blipFill>
                <a:blip r:embed="rId4"/>
                <a:stretch>
                  <a:fillRect l="-1289" t="-2538" b="-71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347688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660" y="1825626"/>
            <a:ext cx="10485155" cy="43513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The credit score problem (3)</a:t>
            </a:r>
          </a:p>
        </p:txBody>
      </p:sp>
    </p:spTree>
    <p:extLst>
      <p:ext uri="{BB962C8B-B14F-4D97-AF65-F5344CB8AC3E}">
        <p14:creationId xmlns:p14="http://schemas.microsoft.com/office/powerpoint/2010/main" val="370688159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Forest Random Column Sampling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3648418"/>
              </a:xfrm>
            </p:spPr>
            <p:txBody>
              <a:bodyPr/>
              <a:lstStyle/>
              <a:p>
                <a:r>
                  <a:rPr lang="en-US" dirty="0"/>
                  <a:t>Random forest tries to remove correlation by randomly sampling training data columns at each split point</a:t>
                </a:r>
              </a:p>
              <a:p>
                <a:r>
                  <a:rPr lang="en-US" dirty="0"/>
                  <a:t>Therefore, each tree uses different feature subsets for the prediction</a:t>
                </a:r>
              </a:p>
              <a:p>
                <a:r>
                  <a:rPr lang="en-US" dirty="0"/>
                  <a:t>A typical number of columns to sample </a:t>
                </a:r>
                <a:r>
                  <a:rPr lang="en-US" i="1" dirty="0"/>
                  <a:t>m</a:t>
                </a:r>
                <a:r>
                  <a:rPr lang="en-US" dirty="0"/>
                  <a:t>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√</m:t>
                    </m:r>
                    <m:r>
                      <a:rPr lang="en-US" b="0" i="1" smtClean="0">
                        <a:latin typeface="Cambria Math" charset="0"/>
                      </a:rPr>
                      <m:t>𝑝</m:t>
                    </m:r>
                  </m:oMath>
                </a14:m>
                <a:r>
                  <a:rPr lang="en-US" dirty="0"/>
                  <a:t> where </a:t>
                </a:r>
                <a:r>
                  <a:rPr lang="en-US" i="1" dirty="0"/>
                  <a:t>p </a:t>
                </a:r>
                <a:r>
                  <a:rPr lang="en-US" dirty="0"/>
                  <a:t>is the number of columns in the training data.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6" name="Content Placehold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3648418"/>
              </a:xfrm>
              <a:blipFill>
                <a:blip r:embed="rId2"/>
                <a:stretch>
                  <a:fillRect l="-1043" t="-26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9996792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DA323-5B7B-4BA4-8DA1-AA3CAC6CC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Forest Random Column Sampling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3FC13FF-A8A0-4F17-9CBB-33CFD56295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04854" y="2867215"/>
            <a:ext cx="6557052" cy="35784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58CFFF0-AA52-4AF1-AB9F-39C2FA078501}"/>
              </a:ext>
            </a:extLst>
          </p:cNvPr>
          <p:cNvSpPr txBox="1"/>
          <p:nvPr/>
        </p:nvSpPr>
        <p:spPr>
          <a:xfrm>
            <a:off x="947394" y="1437588"/>
            <a:ext cx="81918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Sample baseball data set with 4 columns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 is a model hyper-parameter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 typical good m = sqrt(num cols) = 2</a:t>
            </a:r>
          </a:p>
        </p:txBody>
      </p:sp>
    </p:spTree>
    <p:extLst>
      <p:ext uri="{BB962C8B-B14F-4D97-AF65-F5344CB8AC3E}">
        <p14:creationId xmlns:p14="http://schemas.microsoft.com/office/powerpoint/2010/main" val="15047951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F5E87D-4785-4813-9945-E72BBBB09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Forest Random Column Sampling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250FE8-5E4F-4F20-98CD-BECE7800A9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078039" cy="7856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Since m=2, select 2 columns at random from the bootstrap sample to split the first node in the tree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679CBE-CAD7-4752-BA2B-0B4552BBAD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7723" y="3040228"/>
            <a:ext cx="5847908" cy="3167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43781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5C066-2B91-414C-AE20-04359A242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Forest Random Column Sampling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1CAA06-16F3-4541-B4EA-7FB04DDBAA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45216"/>
          </a:xfrm>
        </p:spPr>
        <p:txBody>
          <a:bodyPr/>
          <a:lstStyle/>
          <a:p>
            <a:r>
              <a:rPr lang="en-US" dirty="0"/>
              <a:t>At the next split, pick 2 more columns at random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F84BAF-3EB7-4F32-B3A2-791403B3D4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7396" y="2795033"/>
            <a:ext cx="6177208" cy="3384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51672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7AB81-9B1D-4FD5-A990-5B2B9627CC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Forest:  Putting it all </a:t>
            </a:r>
            <a:r>
              <a:rPr lang="en-US" dirty="0" err="1"/>
              <a:t>togehther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2E3D55-4DCB-42C0-A250-38475F64B3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Start with a training data set</a:t>
            </a:r>
          </a:p>
          <a:p>
            <a:r>
              <a:rPr lang="en-US" dirty="0"/>
              <a:t>Take n bootstrap samples where n is equal to the desired number of trees in the forest</a:t>
            </a:r>
          </a:p>
          <a:p>
            <a:r>
              <a:rPr lang="en-US" dirty="0"/>
              <a:t>For each bootstrap sample, grow a decision tree by sampling m columns of the bootstrap sample at each decision point</a:t>
            </a:r>
          </a:p>
          <a:p>
            <a:r>
              <a:rPr lang="en-US" dirty="0"/>
              <a:t>Prediction is determined by the average outcome (regression) or majority vote (classification) of the forest of predictors</a:t>
            </a:r>
          </a:p>
        </p:txBody>
      </p:sp>
    </p:spTree>
    <p:extLst>
      <p:ext uri="{BB962C8B-B14F-4D97-AF65-F5344CB8AC3E}">
        <p14:creationId xmlns:p14="http://schemas.microsoft.com/office/powerpoint/2010/main" val="93970442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6AB46-AC52-44F6-A14C-E9AFBE087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Spark Random Forest Hyper Parameters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4CB59D-0DCF-4184-8D3B-14B7D2CF2C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22049"/>
            <a:ext cx="10515600" cy="4154914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/>
              <a:t>featureSubsetStrategy</a:t>
            </a:r>
            <a:r>
              <a:rPr lang="en-US" dirty="0"/>
              <a:t> = Param(parent='undefined', name='</a:t>
            </a:r>
            <a:r>
              <a:rPr lang="en-US" dirty="0" err="1"/>
              <a:t>featureSubsetStrategy</a:t>
            </a:r>
            <a:r>
              <a:rPr lang="en-US" dirty="0"/>
              <a:t>', doc="The number of features to consider for splits at each tree node. Supported options: 'auto' (choose automatically for task: If </a:t>
            </a:r>
            <a:r>
              <a:rPr lang="en-US" dirty="0" err="1"/>
              <a:t>numTrees</a:t>
            </a:r>
            <a:r>
              <a:rPr lang="en-US" dirty="0"/>
              <a:t> == 1, set to 'all'. If </a:t>
            </a:r>
            <a:r>
              <a:rPr lang="en-US" dirty="0" err="1"/>
              <a:t>numTrees</a:t>
            </a:r>
            <a:r>
              <a:rPr lang="en-US" dirty="0"/>
              <a:t> &gt; 1 (forest), set to 'sqrt' for classification and to '</a:t>
            </a:r>
            <a:r>
              <a:rPr lang="en-US" dirty="0" err="1"/>
              <a:t>onethird</a:t>
            </a:r>
            <a:r>
              <a:rPr lang="en-US" dirty="0"/>
              <a:t>' for regression), 'all' (use all features), '</a:t>
            </a:r>
            <a:r>
              <a:rPr lang="en-US" dirty="0" err="1"/>
              <a:t>onethird</a:t>
            </a:r>
            <a:r>
              <a:rPr lang="en-US" dirty="0"/>
              <a:t>' (use 1/3 of the features), 'sqrt' (use sqrt(number of features)), 'log2' (use log2(number of features)), 'n' (when n is in the range (0, 1.0], use n * number of features. When n is in the range (1, number of features), use n features). default = 'auto'")impurity:  The information gain calculation - </a:t>
            </a:r>
            <a:r>
              <a:rPr lang="en-US" dirty="0" err="1"/>
              <a:t>gini</a:t>
            </a:r>
            <a:r>
              <a:rPr lang="en-US" dirty="0"/>
              <a:t>, entropy</a:t>
            </a:r>
          </a:p>
          <a:p>
            <a:r>
              <a:rPr lang="en-US" dirty="0" err="1"/>
              <a:t>maxBins</a:t>
            </a:r>
            <a:r>
              <a:rPr lang="en-US" dirty="0"/>
              <a:t> = Param(parent='undefined', name='</a:t>
            </a:r>
            <a:r>
              <a:rPr lang="en-US" dirty="0" err="1"/>
              <a:t>maxBins</a:t>
            </a:r>
            <a:r>
              <a:rPr lang="en-US" dirty="0"/>
              <a:t>', doc='Max number of bins for discretizing continuous features. Must be &gt;=2 and &gt;= number of categories for any categorical feature.')</a:t>
            </a:r>
            <a:r>
              <a:rPr lang="en-US" dirty="0" err="1"/>
              <a:t>maxDepth</a:t>
            </a:r>
            <a:r>
              <a:rPr lang="en-US" dirty="0"/>
              <a:t>:  Maximum number of splits in the tree</a:t>
            </a:r>
          </a:p>
        </p:txBody>
      </p:sp>
    </p:spTree>
    <p:extLst>
      <p:ext uri="{BB962C8B-B14F-4D97-AF65-F5344CB8AC3E}">
        <p14:creationId xmlns:p14="http://schemas.microsoft.com/office/powerpoint/2010/main" val="275602420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8E8EA0-A790-41BD-A6B3-C5112837B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Spark Random Forest Hyper Parameters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20EE74-4959-49A1-AB8A-F16279D386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numTrees</a:t>
            </a:r>
            <a:r>
              <a:rPr lang="en-US" dirty="0"/>
              <a:t> = Param(parent='undefined', name='</a:t>
            </a:r>
            <a:r>
              <a:rPr lang="en-US" dirty="0" err="1"/>
              <a:t>numTrees</a:t>
            </a:r>
            <a:r>
              <a:rPr lang="en-US" dirty="0"/>
              <a:t>', doc='Number of trees to train (&gt;= 1).’)</a:t>
            </a:r>
          </a:p>
          <a:p>
            <a:r>
              <a:rPr lang="en-US" dirty="0" err="1"/>
              <a:t>minInstancesPerNode</a:t>
            </a:r>
            <a:r>
              <a:rPr lang="en-US" dirty="0"/>
              <a:t> = Param(parent='undefined', name='</a:t>
            </a:r>
            <a:r>
              <a:rPr lang="en-US" dirty="0" err="1"/>
              <a:t>minInstancesPerNode</a:t>
            </a:r>
            <a:r>
              <a:rPr lang="en-US" dirty="0"/>
              <a:t>', doc='Minimum number of instances each child must have after split. If a split causes the left or right child to have fewer than </a:t>
            </a:r>
            <a:r>
              <a:rPr lang="en-US" dirty="0" err="1"/>
              <a:t>minInstancesPerNode</a:t>
            </a:r>
            <a:r>
              <a:rPr lang="en-US" dirty="0"/>
              <a:t>, the split will be discarded as invalid. Should be &gt;= 1.’)</a:t>
            </a:r>
          </a:p>
          <a:p>
            <a:r>
              <a:rPr lang="en-US" dirty="0"/>
              <a:t>impurity = Param(parent='undefined', name='impurity', doc='Criterion used for information gain calculation (case-insensitive). Supported options: entropy, </a:t>
            </a:r>
            <a:r>
              <a:rPr lang="en-US" dirty="0" err="1"/>
              <a:t>gini</a:t>
            </a:r>
            <a:r>
              <a:rPr lang="en-US" dirty="0"/>
              <a:t>')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095088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Boosting Machines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1825623"/>
            <a:ext cx="10515600" cy="4283629"/>
          </a:xfrm>
        </p:spPr>
        <p:txBody>
          <a:bodyPr>
            <a:normAutofit/>
          </a:bodyPr>
          <a:lstStyle/>
          <a:p>
            <a:r>
              <a:rPr lang="en-US" dirty="0"/>
              <a:t>Gradient boosting learns new models based on what was not learned before.</a:t>
            </a:r>
          </a:p>
          <a:p>
            <a:r>
              <a:rPr lang="en-US" dirty="0"/>
              <a:t>Theory is deep – outside of the scope of the course – but</a:t>
            </a:r>
          </a:p>
          <a:p>
            <a:pPr lvl="1"/>
            <a:r>
              <a:rPr lang="en-US" dirty="0"/>
              <a:t>Boosting is the concept of combining multiple </a:t>
            </a:r>
            <a:r>
              <a:rPr lang="en-US" i="1" dirty="0"/>
              <a:t>weak  learners </a:t>
            </a:r>
            <a:r>
              <a:rPr lang="en-US" dirty="0"/>
              <a:t>(e.g., barely better than chance) into a </a:t>
            </a:r>
            <a:r>
              <a:rPr lang="en-US" i="1" dirty="0"/>
              <a:t>strong learner</a:t>
            </a:r>
            <a:r>
              <a:rPr lang="en-US" dirty="0"/>
              <a:t>.</a:t>
            </a:r>
          </a:p>
          <a:p>
            <a:r>
              <a:rPr lang="en-US" dirty="0"/>
              <a:t>Bagging aims to reduce variance</a:t>
            </a:r>
          </a:p>
          <a:p>
            <a:r>
              <a:rPr lang="en-US" dirty="0"/>
              <a:t>Boosting aims to reduce bias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00027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C4EC19-341B-4847-A0BC-4E6332F86B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GBM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08F5BE-1B41-42A7-B9C6-BE5CAE8A93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Typically, very small trees called “stumps” are used in a GBM forest</a:t>
            </a:r>
          </a:p>
          <a:p>
            <a:r>
              <a:rPr lang="en-US" dirty="0"/>
              <a:t>Each stump classifies only slightly better than a random guess</a:t>
            </a:r>
          </a:p>
          <a:p>
            <a:r>
              <a:rPr lang="en-US" b="1" dirty="0"/>
              <a:t>In fact, growing trees much beyond one or 2 or 3 splits in GBM typically reduces classification performance</a:t>
            </a:r>
          </a:p>
        </p:txBody>
      </p:sp>
    </p:spTree>
    <p:extLst>
      <p:ext uri="{BB962C8B-B14F-4D97-AF65-F5344CB8AC3E}">
        <p14:creationId xmlns:p14="http://schemas.microsoft.com/office/powerpoint/2010/main" val="194374088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5CE20-5211-4702-96D7-14C6126937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GBM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4034B2-CFB9-4E2F-896C-B39B9729E2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Random Forest grows a forest of trees in parallel where trees don’t depend on each other</a:t>
            </a:r>
          </a:p>
          <a:p>
            <a:r>
              <a:rPr lang="en-US" dirty="0"/>
              <a:t>GBM grows a forest of trees where each tree is grown serially one after the other and each tree depends on the previous tree</a:t>
            </a:r>
          </a:p>
          <a:p>
            <a:r>
              <a:rPr lang="en-US" dirty="0"/>
              <a:t>Start by growing a stump and using the training data to calculate the error</a:t>
            </a:r>
          </a:p>
          <a:p>
            <a:r>
              <a:rPr lang="en-US" dirty="0"/>
              <a:t>Error is the difference between the true and predicted outcomes</a:t>
            </a:r>
          </a:p>
          <a:p>
            <a:r>
              <a:rPr lang="en-US" dirty="0"/>
              <a:t>The error from the previous tree is then used as the outcome column to grow the next tree in the forest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6172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 problem with logistic regression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164358"/>
          </a:xfrm>
        </p:spPr>
        <p:txBody>
          <a:bodyPr/>
          <a:lstStyle/>
          <a:p>
            <a:r>
              <a:rPr lang="en-US" dirty="0"/>
              <a:t>Remember the model we are trying to learn</a:t>
            </a:r>
          </a:p>
          <a:p>
            <a:endParaRPr lang="en-US" i="1" dirty="0"/>
          </a:p>
          <a:p>
            <a:endParaRPr lang="en-US" i="1" dirty="0"/>
          </a:p>
          <a:p>
            <a:endParaRPr lang="en-US" i="1" dirty="0"/>
          </a:p>
          <a:p>
            <a:endParaRPr lang="en-US" i="1" dirty="0"/>
          </a:p>
          <a:p>
            <a:endParaRPr lang="en-US" i="1" dirty="0"/>
          </a:p>
          <a:p>
            <a:r>
              <a:rPr lang="en-US" dirty="0"/>
              <a:t>What is the boundary between classes?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3024" y="2802834"/>
            <a:ext cx="7585952" cy="1437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02840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4114BD-779C-4A7A-B29C-2344FB67D4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31061"/>
          </a:xfrm>
        </p:spPr>
        <p:txBody>
          <a:bodyPr/>
          <a:lstStyle/>
          <a:p>
            <a:r>
              <a:rPr lang="en-US" dirty="0"/>
              <a:t>GBM: ISLR Algorithm 8.2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E329089-0ABE-4725-AC16-C5AF7068E6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91353" y="1369231"/>
            <a:ext cx="6625919" cy="5180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92025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FFC6B7-98E5-4846-A0C9-B0BDB0A796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GBM Training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EE4454-23D5-4F65-BC4E-D9B2FC0D0909}"/>
              </a:ext>
            </a:extLst>
          </p:cNvPr>
          <p:cNvSpPr>
            <a:spLocks noGrp="1"/>
          </p:cNvSpPr>
          <p:nvPr>
            <p:ph idx="1"/>
          </p:nvPr>
        </p:nvSpPr>
        <p:spPr>
          <a:xfrm rot="5400000">
            <a:off x="7310124" y="3208241"/>
            <a:ext cx="570322" cy="44152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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41B253A-771A-418B-93C8-14A3868F7449}"/>
              </a:ext>
            </a:extLst>
          </p:cNvPr>
          <p:cNvSpPr/>
          <p:nvPr/>
        </p:nvSpPr>
        <p:spPr>
          <a:xfrm>
            <a:off x="6933131" y="3664465"/>
            <a:ext cx="1417607" cy="7991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Train First GBM Stump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B50DE83F-DBC1-43E8-AB91-1DF6AE63AC43}"/>
              </a:ext>
            </a:extLst>
          </p:cNvPr>
          <p:cNvSpPr txBox="1">
            <a:spLocks/>
          </p:cNvSpPr>
          <p:nvPr/>
        </p:nvSpPr>
        <p:spPr>
          <a:xfrm rot="5400000">
            <a:off x="7310123" y="4527977"/>
            <a:ext cx="570322" cy="44152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ym typeface="Wingdings" panose="05000000000000000000" pitchFamily="2" charset="2"/>
              </a:rPr>
              <a:t></a:t>
            </a:r>
            <a:endParaRPr lang="en-US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847D27D-9DFF-49F5-9E32-F770A9E202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7791" y="1598025"/>
            <a:ext cx="8388285" cy="159551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0A3D06C-2D11-4AF4-957B-F67ED87C4D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1993" y="4924408"/>
            <a:ext cx="8359880" cy="156846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35FE935-FB15-4A39-B109-D3361372A44B}"/>
              </a:ext>
            </a:extLst>
          </p:cNvPr>
          <p:cNvSpPr txBox="1"/>
          <p:nvPr/>
        </p:nvSpPr>
        <p:spPr>
          <a:xfrm>
            <a:off x="230957" y="1970203"/>
            <a:ext cx="312353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Set </a:t>
            </a:r>
            <a:r>
              <a:rPr lang="en-US" dirty="0" err="1"/>
              <a:t>f_hat</a:t>
            </a:r>
            <a:r>
              <a:rPr lang="en-US" dirty="0"/>
              <a:t>(x) to 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Set sum(</a:t>
            </a:r>
            <a:r>
              <a:rPr lang="en-US" dirty="0" err="1"/>
              <a:t>f_hat</a:t>
            </a:r>
            <a:r>
              <a:rPr lang="en-US" dirty="0"/>
              <a:t>(x) * lambda) to 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Set residuals r(</a:t>
            </a:r>
            <a:r>
              <a:rPr lang="en-US" dirty="0" err="1"/>
              <a:t>i</a:t>
            </a:r>
            <a:r>
              <a:rPr lang="en-US" dirty="0"/>
              <a:t>) to y(</a:t>
            </a:r>
            <a:r>
              <a:rPr lang="en-US" dirty="0" err="1"/>
              <a:t>i</a:t>
            </a:r>
            <a:r>
              <a:rPr lang="en-US" dirty="0"/>
              <a:t>) (true salary)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85A6E51-2555-4886-AC6F-750D8089627C}"/>
              </a:ext>
            </a:extLst>
          </p:cNvPr>
          <p:cNvSpPr txBox="1"/>
          <p:nvPr/>
        </p:nvSpPr>
        <p:spPr>
          <a:xfrm>
            <a:off x="370127" y="3714163"/>
            <a:ext cx="272434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Train 1</a:t>
            </a:r>
            <a:r>
              <a:rPr lang="en-US" b="1" baseline="30000" dirty="0"/>
              <a:t>st</a:t>
            </a:r>
            <a:r>
              <a:rPr lang="en-US" b="1" dirty="0"/>
              <a:t> stump </a:t>
            </a:r>
            <a:r>
              <a:rPr lang="en-US" dirty="0"/>
              <a:t>using residuals (which equal y(</a:t>
            </a:r>
            <a:r>
              <a:rPr lang="en-US" dirty="0" err="1"/>
              <a:t>i</a:t>
            </a:r>
            <a:r>
              <a:rPr lang="en-US" dirty="0"/>
              <a:t>) for the initial case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Calculate </a:t>
            </a:r>
            <a:r>
              <a:rPr lang="en-US" b="1" dirty="0" err="1"/>
              <a:t>f_hat</a:t>
            </a:r>
            <a:r>
              <a:rPr lang="en-US" b="1" dirty="0"/>
              <a:t>(x) </a:t>
            </a:r>
            <a:r>
              <a:rPr lang="en-US" dirty="0"/>
              <a:t>for this stump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Update cumulative </a:t>
            </a:r>
            <a:r>
              <a:rPr lang="en-US" b="1" dirty="0" err="1"/>
              <a:t>f_hat</a:t>
            </a:r>
            <a:r>
              <a:rPr lang="en-US" dirty="0"/>
              <a:t>: sum(</a:t>
            </a:r>
            <a:r>
              <a:rPr lang="en-US" dirty="0" err="1"/>
              <a:t>f_hat</a:t>
            </a:r>
            <a:r>
              <a:rPr lang="en-US" dirty="0"/>
              <a:t>(x)*lambda)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Update residuals</a:t>
            </a:r>
            <a:r>
              <a:rPr lang="en-US" dirty="0"/>
              <a:t>: r(</a:t>
            </a:r>
            <a:r>
              <a:rPr lang="en-US" dirty="0" err="1"/>
              <a:t>i</a:t>
            </a:r>
            <a:r>
              <a:rPr lang="en-US" dirty="0"/>
              <a:t>)=r(</a:t>
            </a:r>
            <a:r>
              <a:rPr lang="en-US" dirty="0" err="1"/>
              <a:t>i</a:t>
            </a:r>
            <a:r>
              <a:rPr lang="en-US" dirty="0"/>
              <a:t>)-r(</a:t>
            </a:r>
            <a:r>
              <a:rPr lang="en-US" dirty="0" err="1"/>
              <a:t>i</a:t>
            </a:r>
            <a:r>
              <a:rPr lang="en-US" dirty="0"/>
              <a:t>)*lambda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90232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FFC6B7-98E5-4846-A0C9-B0BDB0A796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GBM Training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EE4454-23D5-4F65-BC4E-D9B2FC0D0909}"/>
              </a:ext>
            </a:extLst>
          </p:cNvPr>
          <p:cNvSpPr>
            <a:spLocks noGrp="1"/>
          </p:cNvSpPr>
          <p:nvPr>
            <p:ph idx="1"/>
          </p:nvPr>
        </p:nvSpPr>
        <p:spPr>
          <a:xfrm rot="5400000">
            <a:off x="7310124" y="3208241"/>
            <a:ext cx="570322" cy="44152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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41B253A-771A-418B-93C8-14A3868F7449}"/>
              </a:ext>
            </a:extLst>
          </p:cNvPr>
          <p:cNvSpPr/>
          <p:nvPr/>
        </p:nvSpPr>
        <p:spPr>
          <a:xfrm>
            <a:off x="6933131" y="3664465"/>
            <a:ext cx="1417607" cy="7991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Train Next GBM Stump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B50DE83F-DBC1-43E8-AB91-1DF6AE63AC43}"/>
              </a:ext>
            </a:extLst>
          </p:cNvPr>
          <p:cNvSpPr txBox="1">
            <a:spLocks/>
          </p:cNvSpPr>
          <p:nvPr/>
        </p:nvSpPr>
        <p:spPr>
          <a:xfrm rot="5400000">
            <a:off x="7310123" y="4527977"/>
            <a:ext cx="570322" cy="44152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ym typeface="Wingdings" panose="05000000000000000000" pitchFamily="2" charset="2"/>
              </a:rPr>
              <a:t></a:t>
            </a:r>
            <a:endParaRPr lang="en-US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30A3D06C-2D11-4AF4-957B-F67ED87C4D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1994" y="1575372"/>
            <a:ext cx="8359880" cy="156846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35FE935-FB15-4A39-B109-D3361372A44B}"/>
              </a:ext>
            </a:extLst>
          </p:cNvPr>
          <p:cNvSpPr txBox="1"/>
          <p:nvPr/>
        </p:nvSpPr>
        <p:spPr>
          <a:xfrm>
            <a:off x="210471" y="1575372"/>
            <a:ext cx="312353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Start with the output from the previous slide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Fit the next stump on the updated residuals col (r(</a:t>
            </a:r>
            <a:r>
              <a:rPr lang="en-US" b="1" dirty="0" err="1"/>
              <a:t>i</a:t>
            </a:r>
            <a:r>
              <a:rPr lang="en-US" b="1" dirty="0"/>
              <a:t>)=r(</a:t>
            </a:r>
            <a:r>
              <a:rPr lang="en-US" b="1" dirty="0" err="1"/>
              <a:t>i</a:t>
            </a:r>
            <a:r>
              <a:rPr lang="en-US" b="1" dirty="0"/>
              <a:t>)-r(</a:t>
            </a:r>
            <a:r>
              <a:rPr lang="en-US" b="1" dirty="0" err="1"/>
              <a:t>i</a:t>
            </a:r>
            <a:r>
              <a:rPr lang="en-US" b="1" dirty="0"/>
              <a:t>)*lambda)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85A6E51-2555-4886-AC6F-750D8089627C}"/>
              </a:ext>
            </a:extLst>
          </p:cNvPr>
          <p:cNvSpPr txBox="1"/>
          <p:nvPr/>
        </p:nvSpPr>
        <p:spPr>
          <a:xfrm>
            <a:off x="410066" y="4364611"/>
            <a:ext cx="272434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Calculate </a:t>
            </a:r>
            <a:r>
              <a:rPr lang="en-US" dirty="0" err="1"/>
              <a:t>f_hat</a:t>
            </a:r>
            <a:r>
              <a:rPr lang="en-US" dirty="0"/>
              <a:t>(x) for the next stump using r(</a:t>
            </a:r>
            <a:r>
              <a:rPr lang="en-US" dirty="0" err="1"/>
              <a:t>i</a:t>
            </a:r>
            <a:r>
              <a:rPr lang="en-US" dirty="0"/>
              <a:t>)=r(</a:t>
            </a:r>
            <a:r>
              <a:rPr lang="en-US" dirty="0" err="1"/>
              <a:t>i</a:t>
            </a:r>
            <a:r>
              <a:rPr lang="en-US" dirty="0"/>
              <a:t>)-r(</a:t>
            </a:r>
            <a:r>
              <a:rPr lang="en-US" dirty="0" err="1"/>
              <a:t>i</a:t>
            </a:r>
            <a:r>
              <a:rPr lang="en-US" dirty="0"/>
              <a:t>)*lambda as the input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Update sum(</a:t>
            </a:r>
            <a:r>
              <a:rPr lang="en-US" dirty="0" err="1"/>
              <a:t>f_hat</a:t>
            </a:r>
            <a:r>
              <a:rPr lang="en-US" dirty="0"/>
              <a:t>(x)*lambda)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Update r(</a:t>
            </a:r>
            <a:r>
              <a:rPr lang="en-US" dirty="0" err="1"/>
              <a:t>i</a:t>
            </a:r>
            <a:r>
              <a:rPr lang="en-US" dirty="0"/>
              <a:t>)=r(</a:t>
            </a:r>
            <a:r>
              <a:rPr lang="en-US" dirty="0" err="1"/>
              <a:t>i</a:t>
            </a:r>
            <a:r>
              <a:rPr lang="en-US" dirty="0"/>
              <a:t>)-r(</a:t>
            </a:r>
            <a:r>
              <a:rPr lang="en-US" dirty="0" err="1"/>
              <a:t>i</a:t>
            </a:r>
            <a:r>
              <a:rPr lang="en-US" dirty="0"/>
              <a:t>)*lambda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6471D7-2D13-45B6-94AC-938EFE0347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9254" y="4924235"/>
            <a:ext cx="8345359" cy="1601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16650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7EA69B-AACA-449A-8059-2D9B50629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GBM Tuning Parameters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A62462-5330-4027-93CF-B9C202014B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maxIter</a:t>
            </a:r>
            <a:r>
              <a:rPr lang="en-US" dirty="0"/>
              <a:t> = Param(parent='undefined', name='</a:t>
            </a:r>
            <a:r>
              <a:rPr lang="en-US" dirty="0" err="1"/>
              <a:t>maxIter</a:t>
            </a:r>
            <a:r>
              <a:rPr lang="en-US" dirty="0"/>
              <a:t>', doc='max number of iterations (&gt;= 0).’).  Defaults to 20.</a:t>
            </a:r>
          </a:p>
          <a:p>
            <a:r>
              <a:rPr lang="en-US" i="1" dirty="0" err="1"/>
              <a:t>stepSize</a:t>
            </a:r>
            <a:r>
              <a:rPr lang="en-US" i="1" dirty="0"/>
              <a:t> = Param(parent='undefined', name='</a:t>
            </a:r>
            <a:r>
              <a:rPr lang="en-US" i="1" dirty="0" err="1"/>
              <a:t>stepSize</a:t>
            </a:r>
            <a:r>
              <a:rPr lang="en-US" i="1" dirty="0"/>
              <a:t>', doc='Step size to be used for each iteration of optimization (&gt;= 0).’).  Defaults to 0.1.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459519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E8221-AF93-4110-9BC0-B1761E348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GBM Tuning Parameters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5ADA6A-2497-46A0-824C-D9A430CD03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/>
              <a:t>maxDepth</a:t>
            </a:r>
            <a:r>
              <a:rPr lang="en-US" dirty="0"/>
              <a:t> = Param(parent='undefined', name='</a:t>
            </a:r>
            <a:r>
              <a:rPr lang="en-US" dirty="0" err="1"/>
              <a:t>maxDepth</a:t>
            </a:r>
            <a:r>
              <a:rPr lang="en-US" dirty="0"/>
              <a:t>', doc='Maximum depth of the tree. (&gt;= 0) E.g., depth 0 means 1 leaf node; depth 1 means 1 internal node + 2 leaf nodes.’)</a:t>
            </a:r>
          </a:p>
          <a:p>
            <a:r>
              <a:rPr lang="en-US" dirty="0" err="1"/>
              <a:t>minInstancesPerNode</a:t>
            </a:r>
            <a:r>
              <a:rPr lang="en-US" dirty="0"/>
              <a:t> = Param(parent='undefined', name='</a:t>
            </a:r>
            <a:r>
              <a:rPr lang="en-US" dirty="0" err="1"/>
              <a:t>minInstancesPerNode</a:t>
            </a:r>
            <a:r>
              <a:rPr lang="en-US" dirty="0"/>
              <a:t>', doc='Minimum number of instances each child must have after split. If a split causes the left or right child to have fewer than </a:t>
            </a:r>
            <a:r>
              <a:rPr lang="en-US" dirty="0" err="1"/>
              <a:t>minInstancesPerNode</a:t>
            </a:r>
            <a:r>
              <a:rPr lang="en-US" dirty="0"/>
              <a:t>, the split will be discarded as invalid. Should be &gt;= 1.’)</a:t>
            </a:r>
          </a:p>
          <a:p>
            <a:r>
              <a:rPr lang="en-US" dirty="0" err="1"/>
              <a:t>maxBins</a:t>
            </a:r>
            <a:r>
              <a:rPr lang="en-US" dirty="0"/>
              <a:t> = Param(parent='undefined', name='</a:t>
            </a:r>
            <a:r>
              <a:rPr lang="en-US" dirty="0" err="1"/>
              <a:t>maxBins</a:t>
            </a:r>
            <a:r>
              <a:rPr lang="en-US" dirty="0"/>
              <a:t>', doc='Max number of bins for discretizing continuous features. Must be &gt;=2 and &gt;= number of categories for any categorical feature.')</a:t>
            </a:r>
          </a:p>
        </p:txBody>
      </p:sp>
    </p:spTree>
    <p:extLst>
      <p:ext uri="{BB962C8B-B14F-4D97-AF65-F5344CB8AC3E}">
        <p14:creationId xmlns:p14="http://schemas.microsoft.com/office/powerpoint/2010/main" val="350830159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BE071-2006-4888-9B91-EEB1360A8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GBM Tuning Parameters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5C5288-7FD6-4237-90E9-4A900E941F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/>
              <a:t>Note:  Like Random Forest, GBM also has a parameter to control random feature selection!</a:t>
            </a:r>
          </a:p>
          <a:p>
            <a:r>
              <a:rPr lang="en-US" dirty="0" err="1"/>
              <a:t>featureSubsetStrategy</a:t>
            </a:r>
            <a:r>
              <a:rPr lang="en-US" dirty="0"/>
              <a:t> = Param(parent='undefined', name='</a:t>
            </a:r>
            <a:r>
              <a:rPr lang="en-US" dirty="0" err="1"/>
              <a:t>featureSubsetStrategy</a:t>
            </a:r>
            <a:r>
              <a:rPr lang="en-US" dirty="0"/>
              <a:t>', doc="The number of features to consider for splits at each tree node. Supported options: 'auto' (choose automatically for task: If </a:t>
            </a:r>
            <a:r>
              <a:rPr lang="en-US" dirty="0" err="1"/>
              <a:t>numTrees</a:t>
            </a:r>
            <a:r>
              <a:rPr lang="en-US" dirty="0"/>
              <a:t> == 1, set to 'all'. If </a:t>
            </a:r>
            <a:r>
              <a:rPr lang="en-US" dirty="0" err="1"/>
              <a:t>numTrees</a:t>
            </a:r>
            <a:r>
              <a:rPr lang="en-US" dirty="0"/>
              <a:t> &gt; 1 (forest), set to 'sqrt' for classification and to '</a:t>
            </a:r>
            <a:r>
              <a:rPr lang="en-US" dirty="0" err="1"/>
              <a:t>onethird</a:t>
            </a:r>
            <a:r>
              <a:rPr lang="en-US" dirty="0"/>
              <a:t>' for regression), 'all' (use all features), '</a:t>
            </a:r>
            <a:r>
              <a:rPr lang="en-US" dirty="0" err="1"/>
              <a:t>onethird</a:t>
            </a:r>
            <a:r>
              <a:rPr lang="en-US" dirty="0"/>
              <a:t>' (use 1/3 of the features), 'sqrt' (use sqrt(number of features)), 'log2' (use log2(number of features)), 'n' (when n is in the range (0, 1.0], use n * number of features. When n is in the range (1, number of features), use n features). default = 'auto'")</a:t>
            </a:r>
          </a:p>
        </p:txBody>
      </p:sp>
    </p:spTree>
    <p:extLst>
      <p:ext uri="{BB962C8B-B14F-4D97-AF65-F5344CB8AC3E}">
        <p14:creationId xmlns:p14="http://schemas.microsoft.com/office/powerpoint/2010/main" val="247192080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Compared to Kaggle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1621911"/>
          </a:xfrm>
        </p:spPr>
        <p:txBody>
          <a:bodyPr>
            <a:normAutofit/>
          </a:bodyPr>
          <a:lstStyle/>
          <a:p>
            <a:r>
              <a:rPr lang="en-US" dirty="0"/>
              <a:t>60% training, 20% validation, 10% testing</a:t>
            </a:r>
          </a:p>
          <a:p>
            <a:r>
              <a:rPr lang="en-US" dirty="0"/>
              <a:t>Regularized logistic regression: 63% AUC</a:t>
            </a:r>
          </a:p>
          <a:p>
            <a:r>
              <a:rPr lang="en-US" dirty="0"/>
              <a:t>Random forest: 84% AUC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" y="3756844"/>
            <a:ext cx="120904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75263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Interpreting fits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2871067"/>
          </a:xfrm>
        </p:spPr>
        <p:txBody>
          <a:bodyPr>
            <a:normAutofit/>
          </a:bodyPr>
          <a:lstStyle/>
          <a:p>
            <a:r>
              <a:rPr lang="en-US" dirty="0"/>
              <a:t>Logistic regression: easy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432148"/>
            <a:ext cx="4991100" cy="4216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5921" y="3750226"/>
            <a:ext cx="4993419" cy="946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84451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Interpreting fits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2871067"/>
          </a:xfrm>
        </p:spPr>
        <p:txBody>
          <a:bodyPr>
            <a:normAutofit/>
          </a:bodyPr>
          <a:lstStyle/>
          <a:p>
            <a:r>
              <a:rPr lang="en-US" dirty="0"/>
              <a:t>Random forest: compute average reduction in entropy across trees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320" y="2472983"/>
            <a:ext cx="4889500" cy="4191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2915" y="2777232"/>
            <a:ext cx="3771271" cy="383891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232645" y="2355713"/>
            <a:ext cx="4263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 out of 20 trees learn. Depth 5, nodes = 65</a:t>
            </a:r>
          </a:p>
        </p:txBody>
      </p:sp>
    </p:spTree>
    <p:extLst>
      <p:ext uri="{BB962C8B-B14F-4D97-AF65-F5344CB8AC3E}">
        <p14:creationId xmlns:p14="http://schemas.microsoft.com/office/powerpoint/2010/main" val="177427615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 home messages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Sometimes we need non-linear decision boundaries</a:t>
            </a:r>
          </a:p>
          <a:p>
            <a:r>
              <a:rPr lang="en-US" dirty="0"/>
              <a:t>Decision trees give this boundaries but have high variance</a:t>
            </a:r>
          </a:p>
          <a:p>
            <a:r>
              <a:rPr lang="en-US" dirty="0"/>
              <a:t>We can reduce variance with bagging</a:t>
            </a:r>
          </a:p>
          <a:p>
            <a:r>
              <a:rPr lang="en-US" dirty="0"/>
              <a:t>Because of bootstrap, trees become correlated, reducing effectiveness of bagging</a:t>
            </a:r>
          </a:p>
          <a:p>
            <a:r>
              <a:rPr lang="en-US" dirty="0"/>
              <a:t>Random forest tries to </a:t>
            </a:r>
            <a:r>
              <a:rPr lang="en-US" dirty="0" err="1"/>
              <a:t>decorrelate</a:t>
            </a:r>
            <a:r>
              <a:rPr lang="en-US" dirty="0"/>
              <a:t> trees by subsampling features at each tree split</a:t>
            </a:r>
          </a:p>
        </p:txBody>
      </p:sp>
    </p:spTree>
    <p:extLst>
      <p:ext uri="{BB962C8B-B14F-4D97-AF65-F5344CB8AC3E}">
        <p14:creationId xmlns:p14="http://schemas.microsoft.com/office/powerpoint/2010/main" val="12887276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43F8A-6643-4B31-9E71-3E82EB88A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 Sigmoid Function</a:t>
            </a:r>
          </a:p>
        </p:txBody>
      </p:sp>
      <p:pic>
        <p:nvPicPr>
          <p:cNvPr id="4" name="Picture 4" descr="Image result for sigmoid">
            <a:extLst>
              <a:ext uri="{FF2B5EF4-FFF2-40B4-BE49-F238E27FC236}">
                <a16:creationId xmlns:a16="http://schemas.microsoft.com/office/drawing/2014/main" id="{B7A8BB42-7FA5-4D59-A7E7-380E8357F03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3116" y="1492046"/>
            <a:ext cx="5583810" cy="3718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AA50A1A-25EB-4EE2-A5D2-B38AF017EF47}"/>
                  </a:ext>
                </a:extLst>
              </p:cNvPr>
              <p:cNvSpPr txBox="1"/>
              <p:nvPr/>
            </p:nvSpPr>
            <p:spPr>
              <a:xfrm>
                <a:off x="782425" y="1690688"/>
                <a:ext cx="4464916" cy="4904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Logistic Regression is considered a linear classifier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A </a:t>
                </a:r>
                <a:r>
                  <a:rPr lang="en-US" sz="2400" b="1" dirty="0"/>
                  <a:t>linear classifier</a:t>
                </a:r>
                <a:r>
                  <a:rPr lang="en-US" sz="2400" dirty="0"/>
                  <a:t> makes a classification decision based on a linear combination of the predictors.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In the case of logistic regression, the z variable in the plot to the right is equal to a linear combination of the weights times the training </a:t>
                </a:r>
                <a:r>
                  <a:rPr lang="en-US" sz="2400" dirty="0" err="1"/>
                  <a:t>observatons</a:t>
                </a:r>
                <a:r>
                  <a:rPr lang="en-US" sz="2400" dirty="0"/>
                  <a:t>: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nary>
                  </m:oMath>
                </a14:m>
                <a:endParaRPr lang="en-US" sz="20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2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AA50A1A-25EB-4EE2-A5D2-B38AF017EF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425" y="1690688"/>
                <a:ext cx="4464916" cy="4904997"/>
              </a:xfrm>
              <a:prstGeom prst="rect">
                <a:avLst/>
              </a:prstGeom>
              <a:blipFill>
                <a:blip r:embed="rId3"/>
                <a:stretch>
                  <a:fillRect l="-1774" t="-994" r="-682" b="-99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C703AA5F-31E9-4394-9AAB-CE9E489CF419}"/>
              </a:ext>
            </a:extLst>
          </p:cNvPr>
          <p:cNvSpPr txBox="1"/>
          <p:nvPr/>
        </p:nvSpPr>
        <p:spPr>
          <a:xfrm>
            <a:off x="5726784" y="5161175"/>
            <a:ext cx="55193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4"/>
              </a:rPr>
              <a:t>https://en.wikipedia.org/wiki/Linear_classifier#Definition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5"/>
              </a:rPr>
              <a:t>https://stats.stackexchange.com/questions/93569/why-is-logistic-regression-a-linear-classifier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75871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B36596-7334-44A9-9D8C-15CC69D174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55646"/>
          </a:xfrm>
        </p:spPr>
        <p:txBody>
          <a:bodyPr/>
          <a:lstStyle/>
          <a:p>
            <a:r>
              <a:rPr lang="en-US" dirty="0"/>
              <a:t>Trees vs. Linear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E576BB-88B3-48EE-A4FC-0ECAA542F5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743227" cy="4351338"/>
          </a:xfrm>
        </p:spPr>
        <p:txBody>
          <a:bodyPr/>
          <a:lstStyle/>
          <a:p>
            <a:r>
              <a:rPr lang="en-US" dirty="0"/>
              <a:t>See ISLR Figure 8.7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995D31-5403-4FB8-85F3-439CAA5E24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3085" y="1475981"/>
            <a:ext cx="6660510" cy="5424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5732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XOR problem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b="5517"/>
          <a:stretch/>
        </p:blipFill>
        <p:spPr>
          <a:xfrm>
            <a:off x="5514731" y="3028978"/>
            <a:ext cx="5664200" cy="3779786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B9DB6CB4-94FF-4F45-B0B7-B6E5D92ADE7D}"/>
              </a:ext>
            </a:extLst>
          </p:cNvPr>
          <p:cNvSpPr/>
          <p:nvPr/>
        </p:nvSpPr>
        <p:spPr>
          <a:xfrm rot="3362721">
            <a:off x="8291272" y="2471228"/>
            <a:ext cx="618491" cy="457403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696300D0-7576-4553-966F-CB2BFCBA09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Two features, two classes, and 4 data points</a:t>
            </a:r>
          </a:p>
          <a:p>
            <a:r>
              <a:rPr lang="en-US" dirty="0"/>
              <a:t>Can we use logistic regression to fit the exclusive-or function?</a:t>
            </a:r>
          </a:p>
        </p:txBody>
      </p:sp>
      <p:graphicFrame>
        <p:nvGraphicFramePr>
          <p:cNvPr id="12" name="Table 12">
            <a:extLst>
              <a:ext uri="{FF2B5EF4-FFF2-40B4-BE49-F238E27FC236}">
                <a16:creationId xmlns:a16="http://schemas.microsoft.com/office/drawing/2014/main" id="{8EAE90A7-AEEE-412F-98B1-9BD41B6242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8363724"/>
              </p:ext>
            </p:extLst>
          </p:nvPr>
        </p:nvGraphicFramePr>
        <p:xfrm>
          <a:off x="472519" y="3729516"/>
          <a:ext cx="467923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9275">
                  <a:extLst>
                    <a:ext uri="{9D8B030D-6E8A-4147-A177-3AD203B41FA5}">
                      <a16:colId xmlns:a16="http://schemas.microsoft.com/office/drawing/2014/main" val="2290149991"/>
                    </a:ext>
                  </a:extLst>
                </a:gridCol>
                <a:gridCol w="1743959">
                  <a:extLst>
                    <a:ext uri="{9D8B030D-6E8A-4147-A177-3AD203B41FA5}">
                      <a16:colId xmlns:a16="http://schemas.microsoft.com/office/drawing/2014/main" val="933647663"/>
                    </a:ext>
                  </a:extLst>
                </a:gridCol>
                <a:gridCol w="1545996">
                  <a:extLst>
                    <a:ext uri="{9D8B030D-6E8A-4147-A177-3AD203B41FA5}">
                      <a16:colId xmlns:a16="http://schemas.microsoft.com/office/drawing/2014/main" val="528849765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XOR Truth Table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30084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X1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X1 XOR X2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82985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78725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9856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99386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26652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09326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25084</TotalTime>
  <Words>3730</Words>
  <Application>Microsoft Office PowerPoint</Application>
  <PresentationFormat>Widescreen</PresentationFormat>
  <Paragraphs>406</Paragraphs>
  <Slides>69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5" baseType="lpstr">
      <vt:lpstr>Arial</vt:lpstr>
      <vt:lpstr>Calibri</vt:lpstr>
      <vt:lpstr>Calibri Light</vt:lpstr>
      <vt:lpstr>Cambria Math</vt:lpstr>
      <vt:lpstr>Wingdings 2</vt:lpstr>
      <vt:lpstr>Office Theme</vt:lpstr>
      <vt:lpstr>IST718 Credit Score Prediction with Random Forests </vt:lpstr>
      <vt:lpstr>Objectives</vt:lpstr>
      <vt:lpstr>The credit score problem</vt:lpstr>
      <vt:lpstr>The credit score problem (2)</vt:lpstr>
      <vt:lpstr>The credit score problem (3)</vt:lpstr>
      <vt:lpstr>A problem with logistic regression</vt:lpstr>
      <vt:lpstr>Logistic Regression Sigmoid Function</vt:lpstr>
      <vt:lpstr>Trees vs. Linear Models</vt:lpstr>
      <vt:lpstr>The XOR problem</vt:lpstr>
      <vt:lpstr>The XOR problem</vt:lpstr>
      <vt:lpstr>Decision trees</vt:lpstr>
      <vt:lpstr>Decision trees</vt:lpstr>
      <vt:lpstr>Decision trees</vt:lpstr>
      <vt:lpstr>Decision trees</vt:lpstr>
      <vt:lpstr>Decision trees</vt:lpstr>
      <vt:lpstr>Decision trees</vt:lpstr>
      <vt:lpstr>Decision trees</vt:lpstr>
      <vt:lpstr>Decision tree</vt:lpstr>
      <vt:lpstr>Entropy</vt:lpstr>
      <vt:lpstr>Entropy</vt:lpstr>
      <vt:lpstr>Gini Index</vt:lpstr>
      <vt:lpstr>Entropy Formulas for Categorical Outcomes</vt:lpstr>
      <vt:lpstr>Classification Decision Tree Tutorial</vt:lpstr>
      <vt:lpstr>Classification Tree Tutorial</vt:lpstr>
      <vt:lpstr>Classification Tree Tutorial</vt:lpstr>
      <vt:lpstr>Classification Tree Tutorial</vt:lpstr>
      <vt:lpstr>Feature Selection</vt:lpstr>
      <vt:lpstr>Sample Feature Importance:  ISLR Figure 8.9</vt:lpstr>
      <vt:lpstr>Prediction</vt:lpstr>
      <vt:lpstr>Regression Prediction Example</vt:lpstr>
      <vt:lpstr>Classification Prediction Example</vt:lpstr>
      <vt:lpstr>Biggest problems with decision trees?</vt:lpstr>
      <vt:lpstr>Reduce Overfitting Through L1 Regularization</vt:lpstr>
      <vt:lpstr>Decision Tree Pros and cons</vt:lpstr>
      <vt:lpstr>Bagging:  Bootstrap Aggregation</vt:lpstr>
      <vt:lpstr>Wisdom of the crowd</vt:lpstr>
      <vt:lpstr>Wisdom of the crowds</vt:lpstr>
      <vt:lpstr>Bootstrap Sampling</vt:lpstr>
      <vt:lpstr>Bootstrap Example with 3 Observations</vt:lpstr>
      <vt:lpstr>Bootstrap Sampling</vt:lpstr>
      <vt:lpstr>Out of Bag Observations</vt:lpstr>
      <vt:lpstr>Central Limit Theorem</vt:lpstr>
      <vt:lpstr>Central Limit Theorem</vt:lpstr>
      <vt:lpstr>Central Limit Theorem</vt:lpstr>
      <vt:lpstr>Bagging</vt:lpstr>
      <vt:lpstr>Tree Bagging</vt:lpstr>
      <vt:lpstr>Performance Estimation</vt:lpstr>
      <vt:lpstr>Limitations of bagging</vt:lpstr>
      <vt:lpstr>Correlations ruin bagging</vt:lpstr>
      <vt:lpstr>Random Forest Random Column Sampling</vt:lpstr>
      <vt:lpstr>Random Forest Random Column Sampling</vt:lpstr>
      <vt:lpstr>Random Forest Random Column Sampling</vt:lpstr>
      <vt:lpstr>Random Forest Random Column Sampling</vt:lpstr>
      <vt:lpstr>Random Forest:  Putting it all togehther</vt:lpstr>
      <vt:lpstr>Sample Spark Random Forest Hyper Parameters</vt:lpstr>
      <vt:lpstr>Sample Spark Random Forest Hyper Parameters</vt:lpstr>
      <vt:lpstr>Boosting Machines</vt:lpstr>
      <vt:lpstr>GBM</vt:lpstr>
      <vt:lpstr>GBM</vt:lpstr>
      <vt:lpstr>GBM: ISLR Algorithm 8.2 </vt:lpstr>
      <vt:lpstr>GBM Training Process</vt:lpstr>
      <vt:lpstr>GBM Training Process</vt:lpstr>
      <vt:lpstr>Sample GBM Tuning Parameters</vt:lpstr>
      <vt:lpstr>Sample GBM Tuning Parameters</vt:lpstr>
      <vt:lpstr>Sample GBM Tuning Parameters</vt:lpstr>
      <vt:lpstr>Results Compared to Kaggle</vt:lpstr>
      <vt:lpstr>Interpreting fits</vt:lpstr>
      <vt:lpstr>Interpreting fits</vt:lpstr>
      <vt:lpstr>Take home messages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HDFS Works</dc:title>
  <dc:creator>Michael Fudge</dc:creator>
  <cp:lastModifiedBy>Will</cp:lastModifiedBy>
  <cp:revision>390</cp:revision>
  <cp:lastPrinted>2019-11-05T21:39:58Z</cp:lastPrinted>
  <dcterms:created xsi:type="dcterms:W3CDTF">2015-12-30T15:53:28Z</dcterms:created>
  <dcterms:modified xsi:type="dcterms:W3CDTF">2020-03-30T23:32:23Z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</Properties>
</file>